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handoutMasterIdLst>
    <p:handoutMasterId r:id="rId22"/>
  </p:handoutMasterIdLst>
  <p:sldIdLst>
    <p:sldId id="256" r:id="rId2"/>
    <p:sldId id="263" r:id="rId3"/>
    <p:sldId id="257" r:id="rId4"/>
    <p:sldId id="283" r:id="rId5"/>
    <p:sldId id="258" r:id="rId6"/>
    <p:sldId id="259" r:id="rId7"/>
    <p:sldId id="260" r:id="rId8"/>
    <p:sldId id="261" r:id="rId9"/>
    <p:sldId id="280" r:id="rId10"/>
    <p:sldId id="262" r:id="rId11"/>
    <p:sldId id="264" r:id="rId12"/>
    <p:sldId id="272" r:id="rId13"/>
    <p:sldId id="273" r:id="rId14"/>
    <p:sldId id="274" r:id="rId15"/>
    <p:sldId id="275" r:id="rId16"/>
    <p:sldId id="276" r:id="rId17"/>
    <p:sldId id="277" r:id="rId18"/>
    <p:sldId id="278" r:id="rId19"/>
    <p:sldId id="279" r:id="rId20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8D230F3-CF80-4859-8CE7-A43EE81993B5}" styleName="밝은 스타일 1 - 강조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E3FDE45-AF77-4B5C-9715-49D594BDF05E}" styleName="밝은 스타일 1 - 강조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12C8C85-51F0-491E-9774-3900AFEF0FD7}" styleName="밝은 스타일 2 - 강조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10A1B5D5-9B99-4C35-A422-299274C87663}" styleName="보통 스타일 1 - 강조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2160" y="-450"/>
      </p:cViewPr>
      <p:guideLst>
        <p:guide orient="horz" pos="2160"/>
        <p:guide orient="horz" pos="164"/>
        <p:guide orient="horz" pos="482"/>
        <p:guide orient="horz" pos="4065"/>
        <p:guide pos="2880"/>
        <p:guide pos="158"/>
        <p:guide pos="560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howGuides="1">
      <p:cViewPr varScale="1">
        <p:scale>
          <a:sx n="89" d="100"/>
          <a:sy n="89" d="100"/>
        </p:scale>
        <p:origin x="-3534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C22F3B-62D8-46BC-A548-82D3D1636D40}" type="datetimeFigureOut">
              <a:rPr lang="ko-KR" altLang="en-US" smtClean="0"/>
              <a:t>2017-02-06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7AC42E-FCFF-405F-877A-87804B68A9B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8944953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9C860B-0232-445F-987F-EE422F783E49}" type="datetimeFigureOut">
              <a:rPr lang="ko-KR" altLang="en-US" smtClean="0"/>
              <a:t>2017-02-06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384005-0103-4054-956A-D2D54EB46A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093879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384005-0103-4054-956A-D2D54EB46ABE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248513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384005-0103-4054-956A-D2D54EB46ABE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201596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384005-0103-4054-956A-D2D54EB46ABE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464290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59F6E-FA0E-43BE-9B76-BC016BB7FBCC}" type="datetime1">
              <a:rPr lang="ko-KR" altLang="en-US" smtClean="0"/>
              <a:t>2017-02-06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E383742A-9A80-4320-88B1-EA1F4FA79220}" type="slidenum">
              <a:rPr lang="ko-KR" altLang="en-US" smtClean="0"/>
              <a:pPr algn="ctr"/>
              <a:t>‹#›</a:t>
            </a:fld>
            <a:endParaRPr lang="ko-KR" altLang="en-US" dirty="0"/>
          </a:p>
        </p:txBody>
      </p:sp>
      <p:pic>
        <p:nvPicPr>
          <p:cNvPr id="7" name="그림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2568" y="5921408"/>
            <a:ext cx="1658864" cy="371629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9456" y="384700"/>
            <a:ext cx="1085088" cy="1085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3816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41AD3-7EAB-49DC-B12E-6B453E67BDD6}" type="datetime1">
              <a:rPr lang="ko-KR" altLang="en-US" smtClean="0"/>
              <a:t>2017-02-06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742A-9A80-4320-88B1-EA1F4FA7922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7406457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DD01F-F3AF-4AFD-A2CA-7E7CD5DC6609}" type="datetime1">
              <a:rPr lang="ko-KR" altLang="en-US" smtClean="0"/>
              <a:t>2017-02-06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742A-9A80-4320-88B1-EA1F4FA79220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7" name="그림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4373" y="279751"/>
            <a:ext cx="518801" cy="518801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49912"/>
            <a:ext cx="676656" cy="548640"/>
          </a:xfrm>
          <a:prstGeom prst="rect">
            <a:avLst/>
          </a:prstGeom>
        </p:spPr>
      </p:pic>
      <p:sp>
        <p:nvSpPr>
          <p:cNvPr id="9" name="제목 1"/>
          <p:cNvSpPr txBox="1">
            <a:spLocks/>
          </p:cNvSpPr>
          <p:nvPr userDrawn="1"/>
        </p:nvSpPr>
        <p:spPr>
          <a:xfrm>
            <a:off x="971600" y="258249"/>
            <a:ext cx="7272808" cy="4591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2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08서울남산체 B" pitchFamily="18" charset="-127"/>
                <a:ea typeface="08서울남산체 B" pitchFamily="18" charset="-127"/>
              </a:rPr>
              <a:t>2017 </a:t>
            </a:r>
            <a:r>
              <a:rPr lang="ko-KR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08서울남산체 B" pitchFamily="18" charset="-127"/>
                <a:ea typeface="08서울남산체 B" pitchFamily="18" charset="-127"/>
              </a:rPr>
              <a:t>잠실창작스튜디오 </a:t>
            </a:r>
            <a:r>
              <a:rPr lang="en-US" altLang="ko-KR" sz="2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08서울남산체 B" pitchFamily="18" charset="-127"/>
                <a:ea typeface="08서울남산체 B" pitchFamily="18" charset="-127"/>
              </a:rPr>
              <a:t>9</a:t>
            </a:r>
            <a:r>
              <a:rPr lang="ko-KR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08서울남산체 B" pitchFamily="18" charset="-127"/>
                <a:ea typeface="08서울남산체 B" pitchFamily="18" charset="-127"/>
              </a:rPr>
              <a:t>기 입주작가 정기공모</a:t>
            </a:r>
            <a:endParaRPr lang="ko-KR" altLang="en-US" sz="2000" dirty="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08서울남산체 B" pitchFamily="18" charset="-127"/>
              <a:ea typeface="08서울남산체 B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58520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47714-9375-4E2D-B7C0-AD0D53AD3337}" type="datetime1">
              <a:rPr lang="ko-KR" altLang="en-US" smtClean="0"/>
              <a:t>2017-02-06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742A-9A80-4320-88B1-EA1F4FA7922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659199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9C884-5001-49A0-A268-AFBD5471E284}" type="datetime1">
              <a:rPr lang="ko-KR" altLang="en-US" smtClean="0"/>
              <a:t>2017-02-06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742A-9A80-4320-88B1-EA1F4FA7922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71271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D21EC-1B32-4F64-BD11-B51FD5914B33}" type="datetime1">
              <a:rPr lang="ko-KR" altLang="en-US" smtClean="0"/>
              <a:t>2017-02-06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742A-9A80-4320-88B1-EA1F4FA79220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6" name="그림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4373" y="279751"/>
            <a:ext cx="518801" cy="518801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49912"/>
            <a:ext cx="676656" cy="548640"/>
          </a:xfrm>
          <a:prstGeom prst="rect">
            <a:avLst/>
          </a:prstGeom>
        </p:spPr>
      </p:pic>
      <p:sp>
        <p:nvSpPr>
          <p:cNvPr id="9" name="제목 1"/>
          <p:cNvSpPr txBox="1">
            <a:spLocks/>
          </p:cNvSpPr>
          <p:nvPr userDrawn="1"/>
        </p:nvSpPr>
        <p:spPr>
          <a:xfrm>
            <a:off x="971600" y="258249"/>
            <a:ext cx="7272808" cy="4591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2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08서울남산체 B" pitchFamily="18" charset="-127"/>
                <a:ea typeface="08서울남산체 B" pitchFamily="18" charset="-127"/>
              </a:rPr>
              <a:t>2017 </a:t>
            </a:r>
            <a:r>
              <a:rPr lang="ko-KR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08서울남산체 B" pitchFamily="18" charset="-127"/>
                <a:ea typeface="08서울남산체 B" pitchFamily="18" charset="-127"/>
              </a:rPr>
              <a:t>잠실창작스튜디오 </a:t>
            </a:r>
            <a:r>
              <a:rPr lang="en-US" altLang="ko-KR" sz="2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08서울남산체 B" pitchFamily="18" charset="-127"/>
                <a:ea typeface="08서울남산체 B" pitchFamily="18" charset="-127"/>
              </a:rPr>
              <a:t>9</a:t>
            </a:r>
            <a:r>
              <a:rPr lang="ko-KR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08서울남산체 B" pitchFamily="18" charset="-127"/>
                <a:ea typeface="08서울남산체 B" pitchFamily="18" charset="-127"/>
              </a:rPr>
              <a:t>기 입주작가 정기공모</a:t>
            </a:r>
            <a:endParaRPr lang="ko-KR" altLang="en-US" sz="2000" dirty="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08서울남산체 B" pitchFamily="18" charset="-127"/>
              <a:ea typeface="08서울남산체 B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42267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AF129-FA60-4BB8-B96B-0BDBF5A301AB}" type="datetime1">
              <a:rPr lang="ko-KR" altLang="en-US" smtClean="0"/>
              <a:t>2017-02-06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742A-9A80-4320-88B1-EA1F4FA79220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4373" y="279751"/>
            <a:ext cx="518801" cy="518801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49912"/>
            <a:ext cx="676656" cy="548640"/>
          </a:xfrm>
          <a:prstGeom prst="rect">
            <a:avLst/>
          </a:prstGeom>
        </p:spPr>
      </p:pic>
      <p:sp>
        <p:nvSpPr>
          <p:cNvPr id="8" name="제목 1"/>
          <p:cNvSpPr txBox="1">
            <a:spLocks/>
          </p:cNvSpPr>
          <p:nvPr userDrawn="1"/>
        </p:nvSpPr>
        <p:spPr>
          <a:xfrm>
            <a:off x="971600" y="258249"/>
            <a:ext cx="7272808" cy="4591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2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08서울남산체 B" pitchFamily="18" charset="-127"/>
                <a:ea typeface="08서울남산체 B" pitchFamily="18" charset="-127"/>
              </a:rPr>
              <a:t>2017 </a:t>
            </a:r>
            <a:r>
              <a:rPr lang="ko-KR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08서울남산체 B" pitchFamily="18" charset="-127"/>
                <a:ea typeface="08서울남산체 B" pitchFamily="18" charset="-127"/>
              </a:rPr>
              <a:t>잠실창작스튜디오 </a:t>
            </a:r>
            <a:r>
              <a:rPr lang="en-US" altLang="ko-KR" sz="2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08서울남산체 B" pitchFamily="18" charset="-127"/>
                <a:ea typeface="08서울남산체 B" pitchFamily="18" charset="-127"/>
              </a:rPr>
              <a:t>9</a:t>
            </a:r>
            <a:r>
              <a:rPr lang="ko-KR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08서울남산체 B" pitchFamily="18" charset="-127"/>
                <a:ea typeface="08서울남산체 B" pitchFamily="18" charset="-127"/>
              </a:rPr>
              <a:t>기 입주작가 정기공모</a:t>
            </a:r>
            <a:endParaRPr lang="ko-KR" altLang="en-US" sz="2000" dirty="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08서울남산체 B" pitchFamily="18" charset="-127"/>
              <a:ea typeface="08서울남산체 B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360846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03A36-BA57-480E-8758-5D279B21F051}" type="datetime1">
              <a:rPr lang="ko-KR" altLang="en-US" smtClean="0"/>
              <a:t>2017-02-06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742A-9A80-4320-88B1-EA1F4FA7922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942682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EEDE-415C-40AE-923C-52EE4FE196B8}" type="datetime1">
              <a:rPr lang="ko-KR" altLang="en-US" smtClean="0"/>
              <a:t>2017-02-06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742A-9A80-4320-88B1-EA1F4FA7922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37588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CAEF3-4A5B-4203-BED5-3DE77C4549CE}" type="datetime1">
              <a:rPr lang="ko-KR" altLang="en-US" smtClean="0"/>
              <a:t>2017-02-06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742A-9A80-4320-88B1-EA1F4FA7922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619797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B97CA-6D72-4797-9D3E-50FD47E2A04F}" type="datetime1">
              <a:rPr lang="ko-KR" altLang="en-US" smtClean="0"/>
              <a:t>2017-02-06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742A-9A80-4320-88B1-EA1F4FA7922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79684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grpSp>
        <p:nvGrpSpPr>
          <p:cNvPr id="4" name="그룹 3"/>
          <p:cNvGrpSpPr/>
          <p:nvPr userDrawn="1"/>
        </p:nvGrpSpPr>
        <p:grpSpPr>
          <a:xfrm>
            <a:off x="294944" y="239752"/>
            <a:ext cx="8598230" cy="558800"/>
            <a:chOff x="294944" y="239752"/>
            <a:chExt cx="8598230" cy="558800"/>
          </a:xfrm>
        </p:grpSpPr>
        <p:pic>
          <p:nvPicPr>
            <p:cNvPr id="5" name="그림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74373" y="279751"/>
              <a:ext cx="518801" cy="518801"/>
            </a:xfrm>
            <a:prstGeom prst="rect">
              <a:avLst/>
            </a:prstGeom>
          </p:spPr>
        </p:pic>
        <p:pic>
          <p:nvPicPr>
            <p:cNvPr id="6" name="그림 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4944" y="239752"/>
              <a:ext cx="676656" cy="548640"/>
            </a:xfrm>
            <a:prstGeom prst="rect">
              <a:avLst/>
            </a:prstGeom>
          </p:spPr>
        </p:pic>
        <p:sp>
          <p:nvSpPr>
            <p:cNvPr id="7" name="제목 1"/>
            <p:cNvSpPr txBox="1">
              <a:spLocks/>
            </p:cNvSpPr>
            <p:nvPr/>
          </p:nvSpPr>
          <p:spPr>
            <a:xfrm>
              <a:off x="971600" y="258249"/>
              <a:ext cx="7272808" cy="459180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ctr" defTabSz="914400" rtl="0" eaLnBrk="1" latinLnBrk="1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en-US" altLang="ko-KR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08서울남산체 B" pitchFamily="18" charset="-127"/>
                  <a:ea typeface="08서울남산체 B" pitchFamily="18" charset="-127"/>
                </a:rPr>
                <a:t>2017 </a:t>
              </a:r>
              <a:r>
                <a:rPr lang="ko-KR" altLang="en-US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08서울남산체 B" pitchFamily="18" charset="-127"/>
                  <a:ea typeface="08서울남산체 B" pitchFamily="18" charset="-127"/>
                </a:rPr>
                <a:t>잠실창작스튜디오 </a:t>
              </a:r>
              <a:r>
                <a:rPr lang="en-US" altLang="ko-KR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08서울남산체 B" pitchFamily="18" charset="-127"/>
                  <a:ea typeface="08서울남산체 B" pitchFamily="18" charset="-127"/>
                </a:rPr>
                <a:t>9</a:t>
              </a:r>
              <a:r>
                <a:rPr lang="ko-KR" altLang="en-US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08서울남산체 B" pitchFamily="18" charset="-127"/>
                  <a:ea typeface="08서울남산체 B" pitchFamily="18" charset="-127"/>
                </a:rPr>
                <a:t>기 입주작가 정기공모</a:t>
              </a:r>
              <a:endParaRPr lang="ko-KR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08서울남산체 B" pitchFamily="18" charset="-127"/>
                <a:ea typeface="08서울남산체 B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595526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grpSp>
        <p:nvGrpSpPr>
          <p:cNvPr id="4" name="그룹 3"/>
          <p:cNvGrpSpPr/>
          <p:nvPr userDrawn="1"/>
        </p:nvGrpSpPr>
        <p:grpSpPr>
          <a:xfrm>
            <a:off x="294944" y="239752"/>
            <a:ext cx="8598230" cy="558800"/>
            <a:chOff x="294944" y="239752"/>
            <a:chExt cx="8598230" cy="558800"/>
          </a:xfrm>
        </p:grpSpPr>
        <p:pic>
          <p:nvPicPr>
            <p:cNvPr id="5" name="그림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74373" y="279751"/>
              <a:ext cx="518801" cy="518801"/>
            </a:xfrm>
            <a:prstGeom prst="rect">
              <a:avLst/>
            </a:prstGeom>
          </p:spPr>
        </p:pic>
        <p:pic>
          <p:nvPicPr>
            <p:cNvPr id="6" name="그림 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4944" y="239752"/>
              <a:ext cx="676656" cy="548640"/>
            </a:xfrm>
            <a:prstGeom prst="rect">
              <a:avLst/>
            </a:prstGeom>
          </p:spPr>
        </p:pic>
        <p:sp>
          <p:nvSpPr>
            <p:cNvPr id="7" name="제목 1"/>
            <p:cNvSpPr txBox="1">
              <a:spLocks/>
            </p:cNvSpPr>
            <p:nvPr/>
          </p:nvSpPr>
          <p:spPr>
            <a:xfrm>
              <a:off x="971600" y="258249"/>
              <a:ext cx="7272808" cy="459180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ctr" defTabSz="914400" rtl="0" eaLnBrk="1" latinLnBrk="1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en-US" altLang="ko-KR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08서울남산체 B" pitchFamily="18" charset="-127"/>
                  <a:ea typeface="08서울남산체 B" pitchFamily="18" charset="-127"/>
                </a:rPr>
                <a:t>2017 </a:t>
              </a:r>
              <a:r>
                <a:rPr lang="ko-KR" altLang="en-US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08서울남산체 B" pitchFamily="18" charset="-127"/>
                  <a:ea typeface="08서울남산체 B" pitchFamily="18" charset="-127"/>
                </a:rPr>
                <a:t>잠실창작스튜디오 </a:t>
              </a:r>
              <a:r>
                <a:rPr lang="en-US" altLang="ko-KR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08서울남산체 B" pitchFamily="18" charset="-127"/>
                  <a:ea typeface="08서울남산체 B" pitchFamily="18" charset="-127"/>
                </a:rPr>
                <a:t>9</a:t>
              </a:r>
              <a:r>
                <a:rPr lang="ko-KR" altLang="en-US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08서울남산체 B" pitchFamily="18" charset="-127"/>
                  <a:ea typeface="08서울남산체 B" pitchFamily="18" charset="-127"/>
                </a:rPr>
                <a:t>기 입주작가 정기공모</a:t>
              </a:r>
              <a:endParaRPr lang="ko-KR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08서울남산체 B" pitchFamily="18" charset="-127"/>
                <a:ea typeface="08서울남산체 B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595526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grpSp>
        <p:nvGrpSpPr>
          <p:cNvPr id="4" name="그룹 3"/>
          <p:cNvGrpSpPr/>
          <p:nvPr userDrawn="1"/>
        </p:nvGrpSpPr>
        <p:grpSpPr>
          <a:xfrm>
            <a:off x="294944" y="239752"/>
            <a:ext cx="8598230" cy="558800"/>
            <a:chOff x="294944" y="239752"/>
            <a:chExt cx="8598230" cy="558800"/>
          </a:xfrm>
        </p:grpSpPr>
        <p:pic>
          <p:nvPicPr>
            <p:cNvPr id="5" name="그림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74373" y="279751"/>
              <a:ext cx="518801" cy="518801"/>
            </a:xfrm>
            <a:prstGeom prst="rect">
              <a:avLst/>
            </a:prstGeom>
          </p:spPr>
        </p:pic>
        <p:pic>
          <p:nvPicPr>
            <p:cNvPr id="6" name="그림 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4944" y="239752"/>
              <a:ext cx="676656" cy="548640"/>
            </a:xfrm>
            <a:prstGeom prst="rect">
              <a:avLst/>
            </a:prstGeom>
          </p:spPr>
        </p:pic>
      </p:grpSp>
      <p:sp>
        <p:nvSpPr>
          <p:cNvPr id="8" name="제목 1"/>
          <p:cNvSpPr txBox="1">
            <a:spLocks/>
          </p:cNvSpPr>
          <p:nvPr userDrawn="1"/>
        </p:nvSpPr>
        <p:spPr>
          <a:xfrm>
            <a:off x="971600" y="258249"/>
            <a:ext cx="7272808" cy="4591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2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08서울남산체 B" pitchFamily="18" charset="-127"/>
                <a:ea typeface="08서울남산체 B" pitchFamily="18" charset="-127"/>
              </a:rPr>
              <a:t>2017 </a:t>
            </a:r>
            <a:r>
              <a:rPr lang="ko-KR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08서울남산체 B" pitchFamily="18" charset="-127"/>
                <a:ea typeface="08서울남산체 B" pitchFamily="18" charset="-127"/>
              </a:rPr>
              <a:t>잠실창작스튜디오 </a:t>
            </a:r>
            <a:r>
              <a:rPr lang="en-US" altLang="ko-KR" sz="2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08서울남산체 B" pitchFamily="18" charset="-127"/>
                <a:ea typeface="08서울남산체 B" pitchFamily="18" charset="-127"/>
              </a:rPr>
              <a:t>9</a:t>
            </a:r>
            <a:r>
              <a:rPr lang="ko-KR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08서울남산체 B" pitchFamily="18" charset="-127"/>
                <a:ea typeface="08서울남산체 B" pitchFamily="18" charset="-127"/>
              </a:rPr>
              <a:t>기 입주작가 정기공모</a:t>
            </a:r>
            <a:endParaRPr lang="ko-KR" altLang="en-US" sz="2000" dirty="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08서울남산체 B" pitchFamily="18" charset="-127"/>
              <a:ea typeface="08서울남산체 B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595526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grpSp>
        <p:nvGrpSpPr>
          <p:cNvPr id="4" name="그룹 3"/>
          <p:cNvGrpSpPr/>
          <p:nvPr userDrawn="1"/>
        </p:nvGrpSpPr>
        <p:grpSpPr>
          <a:xfrm>
            <a:off x="294944" y="239752"/>
            <a:ext cx="8598230" cy="558800"/>
            <a:chOff x="294944" y="239752"/>
            <a:chExt cx="8598230" cy="558800"/>
          </a:xfrm>
        </p:grpSpPr>
        <p:pic>
          <p:nvPicPr>
            <p:cNvPr id="5" name="그림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74373" y="279751"/>
              <a:ext cx="518801" cy="518801"/>
            </a:xfrm>
            <a:prstGeom prst="rect">
              <a:avLst/>
            </a:prstGeom>
          </p:spPr>
        </p:pic>
        <p:pic>
          <p:nvPicPr>
            <p:cNvPr id="6" name="그림 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4944" y="239752"/>
              <a:ext cx="676656" cy="548640"/>
            </a:xfrm>
            <a:prstGeom prst="rect">
              <a:avLst/>
            </a:prstGeom>
          </p:spPr>
        </p:pic>
      </p:grpSp>
      <p:sp>
        <p:nvSpPr>
          <p:cNvPr id="8" name="제목 1"/>
          <p:cNvSpPr txBox="1">
            <a:spLocks/>
          </p:cNvSpPr>
          <p:nvPr userDrawn="1"/>
        </p:nvSpPr>
        <p:spPr>
          <a:xfrm>
            <a:off x="971600" y="258249"/>
            <a:ext cx="7272808" cy="4591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2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08서울남산체 B" pitchFamily="18" charset="-127"/>
                <a:ea typeface="08서울남산체 B" pitchFamily="18" charset="-127"/>
              </a:rPr>
              <a:t>2017 </a:t>
            </a:r>
            <a:r>
              <a:rPr lang="ko-KR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08서울남산체 B" pitchFamily="18" charset="-127"/>
                <a:ea typeface="08서울남산체 B" pitchFamily="18" charset="-127"/>
              </a:rPr>
              <a:t>잠실창작스튜디오 </a:t>
            </a:r>
            <a:r>
              <a:rPr lang="en-US" altLang="ko-KR" sz="2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08서울남산체 B" pitchFamily="18" charset="-127"/>
                <a:ea typeface="08서울남산체 B" pitchFamily="18" charset="-127"/>
              </a:rPr>
              <a:t>9</a:t>
            </a:r>
            <a:r>
              <a:rPr lang="ko-KR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08서울남산체 B" pitchFamily="18" charset="-127"/>
                <a:ea typeface="08서울남산체 B" pitchFamily="18" charset="-127"/>
              </a:rPr>
              <a:t>기 입주작가 정기공모</a:t>
            </a:r>
            <a:endParaRPr lang="ko-KR" altLang="en-US" sz="2000" dirty="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08서울남산체 B" pitchFamily="18" charset="-127"/>
              <a:ea typeface="08서울남산체 B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595526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grpSp>
        <p:nvGrpSpPr>
          <p:cNvPr id="4" name="그룹 3"/>
          <p:cNvGrpSpPr/>
          <p:nvPr userDrawn="1"/>
        </p:nvGrpSpPr>
        <p:grpSpPr>
          <a:xfrm>
            <a:off x="294944" y="239752"/>
            <a:ext cx="8598230" cy="558800"/>
            <a:chOff x="294944" y="239752"/>
            <a:chExt cx="8598230" cy="558800"/>
          </a:xfrm>
        </p:grpSpPr>
        <p:pic>
          <p:nvPicPr>
            <p:cNvPr id="5" name="그림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74373" y="279751"/>
              <a:ext cx="518801" cy="518801"/>
            </a:xfrm>
            <a:prstGeom prst="rect">
              <a:avLst/>
            </a:prstGeom>
          </p:spPr>
        </p:pic>
        <p:pic>
          <p:nvPicPr>
            <p:cNvPr id="6" name="그림 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4944" y="239752"/>
              <a:ext cx="676656" cy="548640"/>
            </a:xfrm>
            <a:prstGeom prst="rect">
              <a:avLst/>
            </a:prstGeom>
          </p:spPr>
        </p:pic>
      </p:grpSp>
      <p:sp>
        <p:nvSpPr>
          <p:cNvPr id="8" name="제목 1"/>
          <p:cNvSpPr txBox="1">
            <a:spLocks/>
          </p:cNvSpPr>
          <p:nvPr userDrawn="1"/>
        </p:nvSpPr>
        <p:spPr>
          <a:xfrm>
            <a:off x="971600" y="258249"/>
            <a:ext cx="7272808" cy="4591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2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08서울남산체 B" pitchFamily="18" charset="-127"/>
                <a:ea typeface="08서울남산체 B" pitchFamily="18" charset="-127"/>
              </a:rPr>
              <a:t>2017 </a:t>
            </a:r>
            <a:r>
              <a:rPr lang="ko-KR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08서울남산체 B" pitchFamily="18" charset="-127"/>
                <a:ea typeface="08서울남산체 B" pitchFamily="18" charset="-127"/>
              </a:rPr>
              <a:t>잠실창작스튜디오 </a:t>
            </a:r>
            <a:r>
              <a:rPr lang="en-US" altLang="ko-KR" sz="2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08서울남산체 B" pitchFamily="18" charset="-127"/>
                <a:ea typeface="08서울남산체 B" pitchFamily="18" charset="-127"/>
              </a:rPr>
              <a:t>9</a:t>
            </a:r>
            <a:r>
              <a:rPr lang="ko-KR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08서울남산체 B" pitchFamily="18" charset="-127"/>
                <a:ea typeface="08서울남산체 B" pitchFamily="18" charset="-127"/>
              </a:rPr>
              <a:t>기 입주작가 정기공모</a:t>
            </a:r>
            <a:endParaRPr lang="ko-KR" altLang="en-US" sz="2000" dirty="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08서울남산체 B" pitchFamily="18" charset="-127"/>
              <a:ea typeface="08서울남산체 B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595526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grpSp>
        <p:nvGrpSpPr>
          <p:cNvPr id="4" name="그룹 3"/>
          <p:cNvGrpSpPr/>
          <p:nvPr userDrawn="1"/>
        </p:nvGrpSpPr>
        <p:grpSpPr>
          <a:xfrm>
            <a:off x="294944" y="239752"/>
            <a:ext cx="8598230" cy="558800"/>
            <a:chOff x="294944" y="239752"/>
            <a:chExt cx="8598230" cy="558800"/>
          </a:xfrm>
        </p:grpSpPr>
        <p:pic>
          <p:nvPicPr>
            <p:cNvPr id="5" name="그림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74373" y="279751"/>
              <a:ext cx="518801" cy="518801"/>
            </a:xfrm>
            <a:prstGeom prst="rect">
              <a:avLst/>
            </a:prstGeom>
          </p:spPr>
        </p:pic>
        <p:pic>
          <p:nvPicPr>
            <p:cNvPr id="6" name="그림 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4944" y="239752"/>
              <a:ext cx="676656" cy="548640"/>
            </a:xfrm>
            <a:prstGeom prst="rect">
              <a:avLst/>
            </a:prstGeom>
          </p:spPr>
        </p:pic>
      </p:grpSp>
      <p:sp>
        <p:nvSpPr>
          <p:cNvPr id="8" name="제목 1"/>
          <p:cNvSpPr txBox="1">
            <a:spLocks/>
          </p:cNvSpPr>
          <p:nvPr userDrawn="1"/>
        </p:nvSpPr>
        <p:spPr>
          <a:xfrm>
            <a:off x="971600" y="258249"/>
            <a:ext cx="7272808" cy="4591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2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08서울남산체 B" pitchFamily="18" charset="-127"/>
                <a:ea typeface="08서울남산체 B" pitchFamily="18" charset="-127"/>
              </a:rPr>
              <a:t>2017 </a:t>
            </a:r>
            <a:r>
              <a:rPr lang="ko-KR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08서울남산체 B" pitchFamily="18" charset="-127"/>
                <a:ea typeface="08서울남산체 B" pitchFamily="18" charset="-127"/>
              </a:rPr>
              <a:t>잠실창작스튜디오 </a:t>
            </a:r>
            <a:r>
              <a:rPr lang="en-US" altLang="ko-KR" sz="2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08서울남산체 B" pitchFamily="18" charset="-127"/>
                <a:ea typeface="08서울남산체 B" pitchFamily="18" charset="-127"/>
              </a:rPr>
              <a:t>9</a:t>
            </a:r>
            <a:r>
              <a:rPr lang="ko-KR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08서울남산체 B" pitchFamily="18" charset="-127"/>
                <a:ea typeface="08서울남산체 B" pitchFamily="18" charset="-127"/>
              </a:rPr>
              <a:t>기 입주작가 정기공모</a:t>
            </a:r>
            <a:endParaRPr lang="ko-KR" altLang="en-US" sz="2000" dirty="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08서울남산체 B" pitchFamily="18" charset="-127"/>
              <a:ea typeface="08서울남산체 B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595526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grpSp>
        <p:nvGrpSpPr>
          <p:cNvPr id="4" name="그룹 3"/>
          <p:cNvGrpSpPr/>
          <p:nvPr userDrawn="1"/>
        </p:nvGrpSpPr>
        <p:grpSpPr>
          <a:xfrm>
            <a:off x="294944" y="239752"/>
            <a:ext cx="8598230" cy="558800"/>
            <a:chOff x="294944" y="239752"/>
            <a:chExt cx="8598230" cy="558800"/>
          </a:xfrm>
        </p:grpSpPr>
        <p:pic>
          <p:nvPicPr>
            <p:cNvPr id="5" name="그림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74373" y="279751"/>
              <a:ext cx="518801" cy="518801"/>
            </a:xfrm>
            <a:prstGeom prst="rect">
              <a:avLst/>
            </a:prstGeom>
          </p:spPr>
        </p:pic>
        <p:pic>
          <p:nvPicPr>
            <p:cNvPr id="6" name="그림 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4944" y="239752"/>
              <a:ext cx="676656" cy="548640"/>
            </a:xfrm>
            <a:prstGeom prst="rect">
              <a:avLst/>
            </a:prstGeom>
          </p:spPr>
        </p:pic>
      </p:grpSp>
      <p:sp>
        <p:nvSpPr>
          <p:cNvPr id="8" name="제목 1"/>
          <p:cNvSpPr txBox="1">
            <a:spLocks/>
          </p:cNvSpPr>
          <p:nvPr userDrawn="1"/>
        </p:nvSpPr>
        <p:spPr>
          <a:xfrm>
            <a:off x="971600" y="258249"/>
            <a:ext cx="7272808" cy="4591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2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08서울남산체 B" pitchFamily="18" charset="-127"/>
                <a:ea typeface="08서울남산체 B" pitchFamily="18" charset="-127"/>
              </a:rPr>
              <a:t>2017 </a:t>
            </a:r>
            <a:r>
              <a:rPr lang="ko-KR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08서울남산체 B" pitchFamily="18" charset="-127"/>
                <a:ea typeface="08서울남산체 B" pitchFamily="18" charset="-127"/>
              </a:rPr>
              <a:t>잠실창작스튜디오 </a:t>
            </a:r>
            <a:r>
              <a:rPr lang="en-US" altLang="ko-KR" sz="2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08서울남산체 B" pitchFamily="18" charset="-127"/>
                <a:ea typeface="08서울남산체 B" pitchFamily="18" charset="-127"/>
              </a:rPr>
              <a:t>9</a:t>
            </a:r>
            <a:r>
              <a:rPr lang="ko-KR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08서울남산체 B" pitchFamily="18" charset="-127"/>
                <a:ea typeface="08서울남산체 B" pitchFamily="18" charset="-127"/>
              </a:rPr>
              <a:t>기 입주작가 정기공모</a:t>
            </a:r>
            <a:endParaRPr lang="ko-KR" altLang="en-US" sz="2000" dirty="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08서울남산체 B" pitchFamily="18" charset="-127"/>
              <a:ea typeface="08서울남산체 B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595526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grpSp>
        <p:nvGrpSpPr>
          <p:cNvPr id="4" name="그룹 3"/>
          <p:cNvGrpSpPr/>
          <p:nvPr userDrawn="1"/>
        </p:nvGrpSpPr>
        <p:grpSpPr>
          <a:xfrm>
            <a:off x="294944" y="239752"/>
            <a:ext cx="8598230" cy="558800"/>
            <a:chOff x="294944" y="239752"/>
            <a:chExt cx="8598230" cy="558800"/>
          </a:xfrm>
        </p:grpSpPr>
        <p:pic>
          <p:nvPicPr>
            <p:cNvPr id="5" name="그림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74373" y="279751"/>
              <a:ext cx="518801" cy="518801"/>
            </a:xfrm>
            <a:prstGeom prst="rect">
              <a:avLst/>
            </a:prstGeom>
          </p:spPr>
        </p:pic>
        <p:pic>
          <p:nvPicPr>
            <p:cNvPr id="6" name="그림 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4944" y="239752"/>
              <a:ext cx="676656" cy="548640"/>
            </a:xfrm>
            <a:prstGeom prst="rect">
              <a:avLst/>
            </a:prstGeom>
          </p:spPr>
        </p:pic>
      </p:grpSp>
      <p:sp>
        <p:nvSpPr>
          <p:cNvPr id="8" name="제목 1"/>
          <p:cNvSpPr txBox="1">
            <a:spLocks/>
          </p:cNvSpPr>
          <p:nvPr userDrawn="1"/>
        </p:nvSpPr>
        <p:spPr>
          <a:xfrm>
            <a:off x="971600" y="258249"/>
            <a:ext cx="7272808" cy="4591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2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08서울남산체 B" pitchFamily="18" charset="-127"/>
                <a:ea typeface="08서울남산체 B" pitchFamily="18" charset="-127"/>
              </a:rPr>
              <a:t>2017 </a:t>
            </a:r>
            <a:r>
              <a:rPr lang="ko-KR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08서울남산체 B" pitchFamily="18" charset="-127"/>
                <a:ea typeface="08서울남산체 B" pitchFamily="18" charset="-127"/>
              </a:rPr>
              <a:t>잠실창작스튜디오 </a:t>
            </a:r>
            <a:r>
              <a:rPr lang="en-US" altLang="ko-KR" sz="2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08서울남산체 B" pitchFamily="18" charset="-127"/>
                <a:ea typeface="08서울남산체 B" pitchFamily="18" charset="-127"/>
              </a:rPr>
              <a:t>9</a:t>
            </a:r>
            <a:r>
              <a:rPr lang="ko-KR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08서울남산체 B" pitchFamily="18" charset="-127"/>
                <a:ea typeface="08서울남산체 B" pitchFamily="18" charset="-127"/>
              </a:rPr>
              <a:t>기 입주작가 정기공모</a:t>
            </a:r>
            <a:endParaRPr lang="ko-KR" altLang="en-US" sz="2000" dirty="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08서울남산체 B" pitchFamily="18" charset="-127"/>
              <a:ea typeface="08서울남산체 B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595526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041AD3-7EAB-49DC-B12E-6B453E67BDD6}" type="datetime1">
              <a:rPr lang="ko-KR" altLang="en-US" smtClean="0"/>
              <a:t>2017-02-06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83742A-9A80-4320-88B1-EA1F4FA7922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304396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250825" y="1647825"/>
            <a:ext cx="8642350" cy="1470025"/>
          </a:xfrm>
        </p:spPr>
        <p:txBody>
          <a:bodyPr>
            <a:noAutofit/>
          </a:bodyPr>
          <a:lstStyle/>
          <a:p>
            <a:r>
              <a:rPr lang="en-US" altLang="ko-KR" sz="40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08서울남산체 B" pitchFamily="18" charset="-127"/>
                <a:ea typeface="08서울남산체 B" pitchFamily="18" charset="-127"/>
              </a:rPr>
              <a:t>2017 </a:t>
            </a:r>
            <a:r>
              <a:rPr lang="ko-KR" altLang="en-US" sz="40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08서울남산체 B" pitchFamily="18" charset="-127"/>
                <a:ea typeface="08서울남산체 B" pitchFamily="18" charset="-127"/>
              </a:rPr>
              <a:t>서울문화재단 잠실창작스튜디오 </a:t>
            </a:r>
            <a:r>
              <a:rPr lang="en-US" altLang="ko-KR" sz="40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08서울남산체 B" pitchFamily="18" charset="-127"/>
                <a:ea typeface="08서울남산체 B" pitchFamily="18" charset="-127"/>
              </a:rPr>
              <a:t/>
            </a:r>
            <a:br>
              <a:rPr lang="en-US" altLang="ko-KR" sz="40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08서울남산체 B" pitchFamily="18" charset="-127"/>
                <a:ea typeface="08서울남산체 B" pitchFamily="18" charset="-127"/>
              </a:rPr>
            </a:br>
            <a:r>
              <a:rPr lang="en-US" altLang="ko-KR" sz="40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08서울남산체 B" pitchFamily="18" charset="-127"/>
                <a:ea typeface="08서울남산체 B" pitchFamily="18" charset="-127"/>
              </a:rPr>
              <a:t>9</a:t>
            </a:r>
            <a:r>
              <a:rPr lang="ko-KR" altLang="en-US" sz="40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08서울남산체 B" pitchFamily="18" charset="-127"/>
                <a:ea typeface="08서울남산체 B" pitchFamily="18" charset="-127"/>
              </a:rPr>
              <a:t>기 입주작가 정기공모</a:t>
            </a:r>
            <a:endParaRPr lang="ko-KR" altLang="en-US" sz="4000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08서울남산체 B" pitchFamily="18" charset="-127"/>
              <a:ea typeface="08서울남산체 B" pitchFamily="18" charset="-127"/>
            </a:endParaRPr>
          </a:p>
        </p:txBody>
      </p:sp>
      <p:sp>
        <p:nvSpPr>
          <p:cNvPr id="15" name="슬라이드 번호 개체 틀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742A-9A80-4320-88B1-EA1F4FA79220}" type="slidenum">
              <a:rPr lang="ko-KR" altLang="en-US" smtClean="0"/>
              <a:t>1</a:t>
            </a:fld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2807804" y="3454395"/>
            <a:ext cx="3528392" cy="93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08서울남산체 B" pitchFamily="18" charset="-127"/>
                <a:ea typeface="08서울남산체 B" pitchFamily="18" charset="-127"/>
              </a:rPr>
              <a:t>시각예술분야</a:t>
            </a:r>
            <a:endParaRPr lang="en-US" altLang="ko-KR" sz="2800" b="1" dirty="0" smtClean="0">
              <a:solidFill>
                <a:schemeClr val="tx1">
                  <a:lumMod val="65000"/>
                  <a:lumOff val="35000"/>
                </a:schemeClr>
              </a:solidFill>
              <a:latin typeface="08서울남산체 B" pitchFamily="18" charset="-127"/>
              <a:ea typeface="08서울남산체 B" pitchFamily="18" charset="-127"/>
            </a:endParaRPr>
          </a:p>
          <a:p>
            <a:pPr algn="ctr"/>
            <a:endParaRPr lang="en-US" altLang="ko-KR" sz="900" b="1" dirty="0" smtClean="0">
              <a:solidFill>
                <a:schemeClr val="tx1">
                  <a:lumMod val="65000"/>
                  <a:lumOff val="35000"/>
                </a:schemeClr>
              </a:solidFill>
              <a:latin typeface="08서울남산체 B" pitchFamily="18" charset="-127"/>
              <a:ea typeface="08서울남산체 B" pitchFamily="18" charset="-127"/>
            </a:endParaRPr>
          </a:p>
          <a:p>
            <a:pPr algn="ctr"/>
            <a:r>
              <a:rPr lang="ko-KR" altLang="en-US" b="1" dirty="0" smtClean="0">
                <a:solidFill>
                  <a:schemeClr val="accent6">
                    <a:lumMod val="50000"/>
                  </a:schemeClr>
                </a:solidFill>
                <a:latin typeface="08서울남산체 B" pitchFamily="18" charset="-127"/>
                <a:ea typeface="08서울남산체 B" pitchFamily="18" charset="-127"/>
              </a:rPr>
              <a:t>입주지원서 공통양식</a:t>
            </a:r>
            <a:endParaRPr lang="ko-KR" altLang="en-US" b="1" dirty="0">
              <a:solidFill>
                <a:schemeClr val="accent6">
                  <a:lumMod val="50000"/>
                </a:schemeClr>
              </a:solidFill>
              <a:latin typeface="08서울남산체 B" pitchFamily="18" charset="-127"/>
              <a:ea typeface="08서울남산체 B" pitchFamily="18" charset="-127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7" name="_x194157000" descr="EMB00015afc2f0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65" t="7507" r="89182" b="12143"/>
          <a:stretch>
            <a:fillRect/>
          </a:stretch>
        </p:blipFill>
        <p:spPr bwMode="auto">
          <a:xfrm>
            <a:off x="0" y="457200"/>
            <a:ext cx="728663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_x194158680" descr="EMB00015afc2f0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65" t="7507" r="89182" b="12143"/>
          <a:stretch>
            <a:fillRect/>
          </a:stretch>
        </p:blipFill>
        <p:spPr bwMode="auto">
          <a:xfrm>
            <a:off x="152400" y="609600"/>
            <a:ext cx="728663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_x194159080" descr="EMB00015afc2f0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65" t="7507" r="89182" b="12143"/>
          <a:stretch>
            <a:fillRect/>
          </a:stretch>
        </p:blipFill>
        <p:spPr bwMode="auto">
          <a:xfrm>
            <a:off x="457200" y="914400"/>
            <a:ext cx="728663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_x194159160" descr="EMB00015afc2f0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65" t="7507" r="89182" b="12143"/>
          <a:stretch>
            <a:fillRect/>
          </a:stretch>
        </p:blipFill>
        <p:spPr bwMode="auto">
          <a:xfrm>
            <a:off x="609600" y="1066800"/>
            <a:ext cx="728663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6511758"/>
              </p:ext>
            </p:extLst>
          </p:nvPr>
        </p:nvGraphicFramePr>
        <p:xfrm>
          <a:off x="1691680" y="4797152"/>
          <a:ext cx="6096000" cy="741680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1944216"/>
                <a:gridCol w="4151784"/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지원자 이름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지원장르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720346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78162" y="836712"/>
            <a:ext cx="864235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2400" b="1" dirty="0" smtClean="0">
                <a:solidFill>
                  <a:schemeClr val="accent1">
                    <a:lumMod val="75000"/>
                  </a:schemeClr>
                </a:solidFill>
              </a:rPr>
              <a:t>&lt;</a:t>
            </a:r>
            <a:r>
              <a:rPr lang="ko-KR" altLang="en-US" sz="2400" b="1" dirty="0" smtClean="0">
                <a:solidFill>
                  <a:schemeClr val="accent1">
                    <a:lumMod val="75000"/>
                  </a:schemeClr>
                </a:solidFill>
              </a:rPr>
              <a:t>작성요령</a:t>
            </a:r>
            <a:r>
              <a:rPr lang="en-US" altLang="ko-KR" sz="2400" b="1" dirty="0" smtClean="0">
                <a:solidFill>
                  <a:schemeClr val="accent1">
                    <a:lumMod val="75000"/>
                  </a:schemeClr>
                </a:solidFill>
              </a:rPr>
              <a:t>&gt;</a:t>
            </a:r>
          </a:p>
          <a:p>
            <a:pPr>
              <a:lnSpc>
                <a:spcPct val="150000"/>
              </a:lnSpc>
            </a:pPr>
            <a:endParaRPr lang="en-US" altLang="ko-KR" sz="400" dirty="0">
              <a:solidFill>
                <a:schemeClr val="accent1">
                  <a:lumMod val="75000"/>
                </a:schemeClr>
              </a:solidFill>
            </a:endParaRPr>
          </a:p>
          <a:p>
            <a:pPr marL="457200" indent="-457200">
              <a:lnSpc>
                <a:spcPct val="150000"/>
              </a:lnSpc>
              <a:buAutoNum type="arabicParenR"/>
            </a:pPr>
            <a:r>
              <a:rPr lang="ko-KR" altLang="en-US" sz="2000" dirty="0" smtClean="0">
                <a:solidFill>
                  <a:schemeClr val="accent1">
                    <a:lumMod val="75000"/>
                  </a:schemeClr>
                </a:solidFill>
              </a:rPr>
              <a:t>작성 시 파란글씨의 설명은 지우고 작성</a:t>
            </a:r>
            <a:endParaRPr lang="en-US" altLang="ko-KR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457200" indent="-457200">
              <a:lnSpc>
                <a:spcPct val="150000"/>
              </a:lnSpc>
              <a:buAutoNum type="arabicParenR"/>
            </a:pPr>
            <a:r>
              <a:rPr lang="ko-KR" altLang="en-US" sz="2000" dirty="0" smtClean="0">
                <a:solidFill>
                  <a:schemeClr val="accent1">
                    <a:lumMod val="75000"/>
                  </a:schemeClr>
                </a:solidFill>
              </a:rPr>
              <a:t>작성요령 페이지 또한 삭제하고 표지를 포함해서 총 </a:t>
            </a:r>
            <a:r>
              <a:rPr lang="en-US" altLang="ko-KR" sz="2000" dirty="0" smtClean="0">
                <a:solidFill>
                  <a:schemeClr val="accent1">
                    <a:lumMod val="75000"/>
                  </a:schemeClr>
                </a:solidFill>
              </a:rPr>
              <a:t>20</a:t>
            </a:r>
            <a:r>
              <a:rPr lang="ko-KR" altLang="en-US" sz="2000" dirty="0" smtClean="0">
                <a:solidFill>
                  <a:schemeClr val="accent1">
                    <a:lumMod val="75000"/>
                  </a:schemeClr>
                </a:solidFill>
              </a:rPr>
              <a:t>페이지로 제출 </a:t>
            </a:r>
            <a:endParaRPr lang="en-US" altLang="ko-KR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2000" dirty="0" smtClean="0">
                <a:solidFill>
                  <a:schemeClr val="accent1">
                    <a:lumMod val="75000"/>
                  </a:schemeClr>
                </a:solidFill>
              </a:rPr>
              <a:t>3)   </a:t>
            </a:r>
            <a:r>
              <a:rPr lang="ko-KR" altLang="en-US" sz="2000" dirty="0" smtClean="0">
                <a:solidFill>
                  <a:schemeClr val="accent1">
                    <a:lumMod val="75000"/>
                  </a:schemeClr>
                </a:solidFill>
              </a:rPr>
              <a:t>작성 완료된 파일은 </a:t>
            </a:r>
            <a:r>
              <a:rPr lang="en-US" altLang="ko-KR" sz="2000" dirty="0" smtClean="0">
                <a:solidFill>
                  <a:schemeClr val="accent1">
                    <a:lumMod val="75000"/>
                  </a:schemeClr>
                </a:solidFill>
              </a:rPr>
              <a:t>PDF</a:t>
            </a:r>
            <a:r>
              <a:rPr lang="ko-KR" altLang="en-US" sz="2000" dirty="0" smtClean="0">
                <a:solidFill>
                  <a:schemeClr val="accent1">
                    <a:lumMod val="75000"/>
                  </a:schemeClr>
                </a:solidFill>
              </a:rPr>
              <a:t>파일로 변환하여 총 용량 </a:t>
            </a:r>
            <a:r>
              <a:rPr lang="en-US" altLang="ko-KR" sz="2000" dirty="0" smtClean="0">
                <a:solidFill>
                  <a:schemeClr val="accent1">
                    <a:lumMod val="75000"/>
                  </a:schemeClr>
                </a:solidFill>
              </a:rPr>
              <a:t>10MB </a:t>
            </a:r>
            <a:r>
              <a:rPr lang="ko-KR" altLang="en-US" sz="2000" dirty="0" smtClean="0">
                <a:solidFill>
                  <a:schemeClr val="accent1">
                    <a:lumMod val="75000"/>
                  </a:schemeClr>
                </a:solidFill>
              </a:rPr>
              <a:t>이내로 제출</a:t>
            </a:r>
            <a:endParaRPr lang="en-US" altLang="ko-KR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altLang="ko-KR" sz="2000" dirty="0" smtClean="0">
                <a:solidFill>
                  <a:schemeClr val="accent1">
                    <a:lumMod val="75000"/>
                  </a:schemeClr>
                </a:solidFill>
              </a:rPr>
              <a:t>※ </a:t>
            </a:r>
            <a:r>
              <a:rPr lang="ko-KR" altLang="en-US" sz="2000" dirty="0" smtClean="0">
                <a:solidFill>
                  <a:schemeClr val="accent1">
                    <a:lumMod val="75000"/>
                  </a:schemeClr>
                </a:solidFill>
              </a:rPr>
              <a:t>용량 초과 시 작품이미지 용량을 축소하여 삽입 </a:t>
            </a:r>
            <a:endParaRPr lang="en-US" altLang="ko-KR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2000" dirty="0">
                <a:solidFill>
                  <a:schemeClr val="accent1">
                    <a:lumMod val="75000"/>
                  </a:schemeClr>
                </a:solidFill>
              </a:rPr>
              <a:t>4</a:t>
            </a:r>
            <a:r>
              <a:rPr lang="en-US" altLang="ko-KR" sz="2000" dirty="0" smtClean="0">
                <a:solidFill>
                  <a:schemeClr val="accent1">
                    <a:lumMod val="75000"/>
                  </a:schemeClr>
                </a:solidFill>
              </a:rPr>
              <a:t>) </a:t>
            </a:r>
            <a:r>
              <a:rPr lang="ko-KR" altLang="en-US" sz="2000" b="1" dirty="0" smtClean="0">
                <a:solidFill>
                  <a:schemeClr val="accent1">
                    <a:lumMod val="75000"/>
                  </a:schemeClr>
                </a:solidFill>
              </a:rPr>
              <a:t>기존에 사용하던 개인 포트폴리오가 있는 경우</a:t>
            </a:r>
            <a:endParaRPr lang="en-US" altLang="ko-KR" sz="20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altLang="ko-KR" sz="2000" dirty="0" smtClean="0">
                <a:solidFill>
                  <a:schemeClr val="accent1">
                    <a:lumMod val="75000"/>
                  </a:schemeClr>
                </a:solidFill>
              </a:rPr>
              <a:t> - </a:t>
            </a:r>
            <a:r>
              <a:rPr lang="ko-KR" altLang="en-US" sz="2000" dirty="0" smtClean="0">
                <a:solidFill>
                  <a:schemeClr val="accent1">
                    <a:lumMod val="75000"/>
                  </a:schemeClr>
                </a:solidFill>
              </a:rPr>
              <a:t>공통양식의 작품이미지 페이지만 제외한 나머지 양식만 작성하여 제출</a:t>
            </a:r>
            <a:endParaRPr lang="en-US" altLang="ko-KR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altLang="ko-KR" sz="2000" dirty="0" smtClean="0">
                <a:solidFill>
                  <a:schemeClr val="accent1">
                    <a:lumMod val="75000"/>
                  </a:schemeClr>
                </a:solidFill>
              </a:rPr>
              <a:t> - </a:t>
            </a:r>
            <a:r>
              <a:rPr lang="ko-KR" altLang="en-US" sz="2000" dirty="0" smtClean="0">
                <a:solidFill>
                  <a:schemeClr val="accent1">
                    <a:lumMod val="75000"/>
                  </a:schemeClr>
                </a:solidFill>
              </a:rPr>
              <a:t>작품이미지는 기존 포트폴리오를 사용하되 최근</a:t>
            </a:r>
            <a:r>
              <a:rPr lang="en-US" altLang="ko-KR" sz="2000" dirty="0" smtClean="0">
                <a:solidFill>
                  <a:schemeClr val="accent1">
                    <a:lumMod val="75000"/>
                  </a:schemeClr>
                </a:solidFill>
              </a:rPr>
              <a:t>3</a:t>
            </a:r>
            <a:r>
              <a:rPr lang="ko-KR" altLang="en-US" sz="2000" dirty="0" smtClean="0">
                <a:solidFill>
                  <a:schemeClr val="accent1">
                    <a:lumMod val="75000"/>
                  </a:schemeClr>
                </a:solidFill>
              </a:rPr>
              <a:t>년 이내의 작품</a:t>
            </a:r>
            <a:r>
              <a:rPr lang="en-US" altLang="ko-KR" sz="2000" dirty="0" smtClean="0">
                <a:solidFill>
                  <a:schemeClr val="accent1">
                    <a:lumMod val="75000"/>
                  </a:schemeClr>
                </a:solidFill>
              </a:rPr>
              <a:t>, 20</a:t>
            </a:r>
            <a:r>
              <a:rPr lang="ko-KR" altLang="en-US" sz="2000" dirty="0" smtClean="0">
                <a:solidFill>
                  <a:schemeClr val="accent1">
                    <a:lumMod val="75000"/>
                  </a:schemeClr>
                </a:solidFill>
              </a:rPr>
              <a:t>페이지 이내의 </a:t>
            </a:r>
            <a:r>
              <a:rPr lang="en-US" altLang="ko-KR" sz="2000" dirty="0" smtClean="0">
                <a:solidFill>
                  <a:schemeClr val="accent1">
                    <a:lumMod val="75000"/>
                  </a:schemeClr>
                </a:solidFill>
              </a:rPr>
              <a:t>PDF</a:t>
            </a:r>
            <a:r>
              <a:rPr lang="ko-KR" altLang="en-US" sz="2000" dirty="0" smtClean="0">
                <a:solidFill>
                  <a:schemeClr val="accent1">
                    <a:lumMod val="75000"/>
                  </a:schemeClr>
                </a:solidFill>
              </a:rPr>
              <a:t>파일로 변환 후 공통양식 작성본과 하나의 파일로 압축 하여 제출</a:t>
            </a:r>
            <a:endParaRPr lang="en-US" altLang="ko-KR" sz="2000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4294967295"/>
          </p:nvPr>
        </p:nvSpPr>
        <p:spPr>
          <a:xfrm>
            <a:off x="0" y="6453188"/>
            <a:ext cx="2133600" cy="365125"/>
          </a:xfrm>
        </p:spPr>
        <p:txBody>
          <a:bodyPr/>
          <a:lstStyle/>
          <a:p>
            <a:fld id="{E383742A-9A80-4320-88B1-EA1F4FA79220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88125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6901114"/>
              </p:ext>
            </p:extLst>
          </p:nvPr>
        </p:nvGraphicFramePr>
        <p:xfrm>
          <a:off x="251520" y="3428999"/>
          <a:ext cx="8641654" cy="2952328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8641654"/>
              </a:tblGrid>
              <a:tr h="2952328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■ 학력</a:t>
                      </a:r>
                      <a:endParaRPr lang="en-US" altLang="ko-KR" dirty="0" smtClean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589848" y="1628800"/>
            <a:ext cx="151216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dirty="0" smtClean="0">
                <a:solidFill>
                  <a:schemeClr val="accent1">
                    <a:lumMod val="75000"/>
                  </a:schemeClr>
                </a:solidFill>
              </a:rPr>
              <a:t>사진</a:t>
            </a:r>
            <a:endParaRPr lang="en-US" altLang="ko-KR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en-US" altLang="ko-KR" sz="1200" dirty="0" smtClean="0">
                <a:solidFill>
                  <a:schemeClr val="accent1">
                    <a:lumMod val="75000"/>
                  </a:schemeClr>
                </a:solidFill>
              </a:rPr>
              <a:t>(</a:t>
            </a:r>
            <a:r>
              <a:rPr lang="ko-KR" altLang="en-US" sz="1200" dirty="0" smtClean="0">
                <a:solidFill>
                  <a:schemeClr val="accent1">
                    <a:lumMod val="75000"/>
                  </a:schemeClr>
                </a:solidFill>
              </a:rPr>
              <a:t>최근 </a:t>
            </a:r>
            <a:r>
              <a:rPr lang="en-US" altLang="ko-KR" sz="1200" dirty="0" smtClean="0">
                <a:solidFill>
                  <a:schemeClr val="accent1">
                    <a:lumMod val="75000"/>
                  </a:schemeClr>
                </a:solidFill>
              </a:rPr>
              <a:t>1</a:t>
            </a:r>
            <a:r>
              <a:rPr lang="ko-KR" altLang="en-US" sz="1200" dirty="0" smtClean="0">
                <a:solidFill>
                  <a:schemeClr val="accent1">
                    <a:lumMod val="75000"/>
                  </a:schemeClr>
                </a:solidFill>
              </a:rPr>
              <a:t>개월 내  사진으로 첨부</a:t>
            </a:r>
            <a:r>
              <a:rPr lang="en-US" altLang="ko-KR" sz="1200" dirty="0" smtClean="0">
                <a:solidFill>
                  <a:schemeClr val="accent1">
                    <a:lumMod val="75000"/>
                  </a:schemeClr>
                </a:solidFill>
              </a:rPr>
              <a:t>)</a:t>
            </a:r>
            <a:endParaRPr lang="ko-KR" altLang="en-US" sz="1200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5" name="슬라이드 번호 개체 틀 14"/>
          <p:cNvSpPr>
            <a:spLocks noGrp="1"/>
          </p:cNvSpPr>
          <p:nvPr>
            <p:ph type="sldNum" sz="quarter" idx="4294967295"/>
          </p:nvPr>
        </p:nvSpPr>
        <p:spPr>
          <a:xfrm>
            <a:off x="0" y="6453188"/>
            <a:ext cx="2133600" cy="365125"/>
          </a:xfrm>
        </p:spPr>
        <p:txBody>
          <a:bodyPr/>
          <a:lstStyle/>
          <a:p>
            <a:fld id="{E383742A-9A80-4320-88B1-EA1F4FA79220}" type="slidenum">
              <a:rPr lang="ko-KR" altLang="en-US" smtClean="0"/>
              <a:t>3</a:t>
            </a:fld>
            <a:endParaRPr lang="ko-KR" altLang="en-US"/>
          </a:p>
        </p:txBody>
      </p:sp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4634145"/>
              </p:ext>
            </p:extLst>
          </p:nvPr>
        </p:nvGraphicFramePr>
        <p:xfrm>
          <a:off x="250823" y="908721"/>
          <a:ext cx="8642350" cy="2376264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2016921"/>
                <a:gridCol w="1440160"/>
                <a:gridCol w="1800200"/>
                <a:gridCol w="1368152"/>
                <a:gridCol w="2016917"/>
              </a:tblGrid>
              <a:tr h="396044">
                <a:tc rowSpan="6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0" dirty="0" smtClean="0">
                          <a:latin typeface="+mj-lt"/>
                        </a:rPr>
                        <a:t>지원자명</a:t>
                      </a:r>
                      <a:endParaRPr lang="ko-KR" altLang="en-US" sz="1600" b="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b="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0" dirty="0" smtClean="0">
                          <a:latin typeface="+mj-lt"/>
                        </a:rPr>
                        <a:t>장애유형</a:t>
                      </a:r>
                      <a:endParaRPr lang="ko-KR" altLang="en-US" sz="1600" b="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b="0" dirty="0">
                        <a:latin typeface="+mj-lt"/>
                      </a:endParaRPr>
                    </a:p>
                  </a:txBody>
                  <a:tcPr/>
                </a:tc>
              </a:tr>
              <a:tr h="39604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0" dirty="0" smtClean="0">
                          <a:latin typeface="+mj-lt"/>
                        </a:rPr>
                        <a:t>장르</a:t>
                      </a:r>
                      <a:endParaRPr lang="ko-KR" altLang="en-US" sz="1600" b="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b="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0" dirty="0" smtClean="0">
                          <a:latin typeface="+mj-lt"/>
                        </a:rPr>
                        <a:t>장애급수</a:t>
                      </a:r>
                      <a:endParaRPr lang="ko-KR" altLang="en-US" sz="1600" b="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b="0" dirty="0">
                        <a:latin typeface="+mj-lt"/>
                      </a:endParaRPr>
                    </a:p>
                  </a:txBody>
                  <a:tcPr/>
                </a:tc>
              </a:tr>
              <a:tr h="396044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0" dirty="0" smtClean="0">
                          <a:latin typeface="+mj-lt"/>
                        </a:rPr>
                        <a:t>연락처</a:t>
                      </a:r>
                      <a:endParaRPr lang="ko-KR" altLang="en-US" sz="1600" b="0" dirty="0">
                        <a:latin typeface="+mj-lt"/>
                      </a:endParaRP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l" latinLnBrk="1"/>
                      <a:endParaRPr lang="ko-KR" altLang="en-US" sz="1600" b="0" dirty="0">
                        <a:latin typeface="+mj-lt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600" b="0" dirty="0">
                        <a:latin typeface="+mj-lt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  <a:tr h="39604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0" dirty="0" err="1" smtClean="0">
                          <a:latin typeface="+mj-lt"/>
                        </a:rPr>
                        <a:t>이메일</a:t>
                      </a:r>
                      <a:endParaRPr lang="ko-KR" altLang="en-US" sz="1600" b="0" dirty="0">
                        <a:latin typeface="+mj-lt"/>
                      </a:endParaRP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l" latinLnBrk="1"/>
                      <a:endParaRPr lang="ko-KR" altLang="en-US" sz="1600" b="0" dirty="0">
                        <a:latin typeface="+mj-lt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600" b="0" dirty="0">
                        <a:latin typeface="+mj-lt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  <a:tr h="396044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0" dirty="0" smtClean="0">
                          <a:latin typeface="+mj-lt"/>
                        </a:rPr>
                        <a:t>주소</a:t>
                      </a:r>
                      <a:endParaRPr lang="ko-KR" altLang="en-US" sz="1600" b="0" dirty="0">
                        <a:latin typeface="+mj-lt"/>
                      </a:endParaRP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l" latinLnBrk="1"/>
                      <a:r>
                        <a:rPr lang="en-US" altLang="ko-KR" sz="1600" b="0" dirty="0" smtClean="0">
                          <a:latin typeface="+mj-lt"/>
                        </a:rPr>
                        <a:t>(</a:t>
                      </a:r>
                      <a:r>
                        <a:rPr lang="ko-KR" altLang="en-US" sz="1600" b="0" dirty="0" smtClean="0">
                          <a:latin typeface="+mj-lt"/>
                        </a:rPr>
                        <a:t>우편번호</a:t>
                      </a:r>
                      <a:r>
                        <a:rPr lang="en-US" altLang="ko-KR" sz="1600" b="0" dirty="0" smtClean="0">
                          <a:latin typeface="+mj-lt"/>
                        </a:rPr>
                        <a:t>)</a:t>
                      </a:r>
                      <a:endParaRPr lang="ko-KR" altLang="en-US" sz="1600" b="0" dirty="0">
                        <a:latin typeface="+mj-lt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600" b="0" dirty="0">
                        <a:latin typeface="+mj-lt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  <a:tr h="39604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latinLnBrk="1"/>
                      <a:endParaRPr lang="ko-KR" altLang="en-US" sz="1600" b="0" dirty="0">
                        <a:latin typeface="+mj-lt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600" b="0" dirty="0">
                        <a:latin typeface="+mj-lt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52666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직사각형 20"/>
          <p:cNvSpPr/>
          <p:nvPr/>
        </p:nvSpPr>
        <p:spPr>
          <a:xfrm>
            <a:off x="2051720" y="1999873"/>
            <a:ext cx="480806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 latinLnBrk="0"/>
            <a:r>
              <a:rPr lang="en-US" altLang="ko-KR" sz="1200" dirty="0" smtClean="0">
                <a:solidFill>
                  <a:srgbClr val="FF0000"/>
                </a:solidFill>
              </a:rPr>
              <a:t>*</a:t>
            </a:r>
            <a:r>
              <a:rPr lang="ko-KR" altLang="en-US" sz="1200" dirty="0" smtClean="0">
                <a:solidFill>
                  <a:srgbClr val="FF0000"/>
                </a:solidFill>
              </a:rPr>
              <a:t>빈칸에 보기와 같이 체크해주시길 바랍니다</a:t>
            </a:r>
            <a:r>
              <a:rPr lang="en-US" altLang="ko-KR" sz="1200" dirty="0" smtClean="0">
                <a:solidFill>
                  <a:srgbClr val="FF0000"/>
                </a:solidFill>
              </a:rPr>
              <a:t>. 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보기</a:t>
            </a:r>
            <a:r>
              <a:rPr lang="en-US" altLang="ko-KR" sz="1200" dirty="0" smtClean="0">
                <a:solidFill>
                  <a:srgbClr val="FF0000"/>
                </a:solidFill>
              </a:rPr>
              <a:t>)</a:t>
            </a:r>
            <a:endParaRPr lang="ko-KR" altLang="en-US" sz="1200" dirty="0">
              <a:solidFill>
                <a:srgbClr val="FF0000"/>
              </a:solidFill>
            </a:endParaRP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1916832" y="260350"/>
            <a:ext cx="53103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 latinLnBrk="0"/>
            <a:r>
              <a:rPr lang="ko-KR" altLang="en-US" dirty="0"/>
              <a:t>잠실창작스튜디오 </a:t>
            </a:r>
            <a:r>
              <a:rPr lang="en-US" altLang="ko-KR" dirty="0"/>
              <a:t>9</a:t>
            </a:r>
            <a:r>
              <a:rPr lang="ko-KR" altLang="en-US" dirty="0"/>
              <a:t>기 입주예술가 정기공모</a:t>
            </a:r>
          </a:p>
          <a:p>
            <a:pPr algn="ctr" fontAlgn="base" latinLnBrk="0"/>
            <a:r>
              <a:rPr lang="ko-KR" altLang="en-US" b="1" dirty="0"/>
              <a:t>개인정보 수집 </a:t>
            </a:r>
            <a:r>
              <a:rPr lang="en-US" altLang="ko-KR" b="1" dirty="0"/>
              <a:t>․ </a:t>
            </a:r>
            <a:r>
              <a:rPr lang="ko-KR" altLang="en-US" b="1" dirty="0"/>
              <a:t>활용 동의서</a:t>
            </a:r>
            <a:endParaRPr lang="ko-KR" altLang="en-US" dirty="0"/>
          </a:p>
        </p:txBody>
      </p:sp>
      <p:pic>
        <p:nvPicPr>
          <p:cNvPr id="2051" name="_x309398312" descr="EMB0000208c34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840" y="261879"/>
            <a:ext cx="875615" cy="717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_x309400952" descr="EMB0000208c341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8017" y="187433"/>
            <a:ext cx="792163" cy="792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684174" y="2564904"/>
            <a:ext cx="784826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altLang="ko-KR" sz="1400" b="1" dirty="0" smtClean="0"/>
              <a:t>1. </a:t>
            </a:r>
            <a:r>
              <a:rPr lang="ko-KR" altLang="en-US" sz="1400" b="1" dirty="0" smtClean="0"/>
              <a:t>수집</a:t>
            </a:r>
            <a:r>
              <a:rPr lang="en-US" altLang="ko-KR" sz="1400" b="1" dirty="0"/>
              <a:t>·</a:t>
            </a:r>
            <a:r>
              <a:rPr lang="ko-KR" altLang="en-US" sz="1400" b="1" dirty="0"/>
              <a:t>활용목적 </a:t>
            </a:r>
            <a:r>
              <a:rPr lang="en-US" altLang="ko-KR" sz="1400" b="1" dirty="0"/>
              <a:t>: </a:t>
            </a:r>
            <a:r>
              <a:rPr lang="ko-KR" altLang="en-US" sz="1400" b="1" dirty="0"/>
              <a:t>지원사업 신청 처리 및 서울시창작공간 사업 정보 </a:t>
            </a:r>
            <a:r>
              <a:rPr lang="ko-KR" altLang="en-US" sz="1400" b="1" dirty="0" smtClean="0"/>
              <a:t>안내    </a:t>
            </a:r>
            <a:endParaRPr lang="en-US" altLang="ko-KR" sz="1400" b="1" dirty="0" smtClean="0"/>
          </a:p>
          <a:p>
            <a:pPr marL="342900" indent="-342900" fontAlgn="base">
              <a:buAutoNum type="arabicPeriod"/>
            </a:pPr>
            <a:endParaRPr lang="en-US" altLang="ko-KR" sz="1400" b="1" dirty="0"/>
          </a:p>
          <a:p>
            <a:pPr marL="342900" indent="-342900" fontAlgn="base">
              <a:buAutoNum type="arabicPeriod"/>
            </a:pPr>
            <a:endParaRPr lang="ko-KR" altLang="en-US" sz="1400" b="1" dirty="0"/>
          </a:p>
          <a:p>
            <a:pPr fontAlgn="base"/>
            <a:r>
              <a:rPr lang="en-US" altLang="ko-KR" sz="1400" b="1" dirty="0"/>
              <a:t>2</a:t>
            </a:r>
            <a:r>
              <a:rPr lang="en-US" altLang="ko-KR" sz="1400" b="1" dirty="0" smtClean="0"/>
              <a:t>. </a:t>
            </a:r>
            <a:r>
              <a:rPr lang="ko-KR" altLang="en-US" sz="1400" b="1" dirty="0" smtClean="0"/>
              <a:t>수집하려는 </a:t>
            </a:r>
            <a:r>
              <a:rPr lang="ko-KR" altLang="en-US" sz="1400" b="1" dirty="0"/>
              <a:t>개인정보의 항목 </a:t>
            </a:r>
            <a:r>
              <a:rPr lang="en-US" altLang="ko-KR" sz="1400" b="1" dirty="0"/>
              <a:t>: </a:t>
            </a:r>
            <a:r>
              <a:rPr lang="ko-KR" altLang="en-US" sz="1400" b="1" dirty="0"/>
              <a:t>이름</a:t>
            </a:r>
            <a:r>
              <a:rPr lang="en-US" altLang="ko-KR" sz="1400" b="1" dirty="0"/>
              <a:t>, </a:t>
            </a:r>
            <a:r>
              <a:rPr lang="ko-KR" altLang="en-US" sz="1400" b="1" dirty="0"/>
              <a:t>연락처</a:t>
            </a:r>
            <a:r>
              <a:rPr lang="en-US" altLang="ko-KR" sz="1400" b="1" dirty="0"/>
              <a:t>, </a:t>
            </a:r>
            <a:r>
              <a:rPr lang="ko-KR" altLang="en-US" sz="1400" b="1" dirty="0"/>
              <a:t>주소</a:t>
            </a:r>
            <a:r>
              <a:rPr lang="en-US" altLang="ko-KR" sz="1400" b="1" dirty="0"/>
              <a:t>, </a:t>
            </a:r>
            <a:r>
              <a:rPr lang="ko-KR" altLang="en-US" sz="1400" b="1" dirty="0" err="1"/>
              <a:t>이메일</a:t>
            </a:r>
            <a:r>
              <a:rPr lang="ko-KR" altLang="en-US" sz="1400" b="1" dirty="0"/>
              <a:t> </a:t>
            </a:r>
            <a:r>
              <a:rPr lang="ko-KR" altLang="en-US" sz="1400" b="1" dirty="0" smtClean="0"/>
              <a:t>등  </a:t>
            </a:r>
            <a:endParaRPr lang="en-US" altLang="ko-KR" sz="1400" b="1" dirty="0" smtClean="0"/>
          </a:p>
          <a:p>
            <a:pPr fontAlgn="base"/>
            <a:endParaRPr lang="en-US" altLang="ko-KR" sz="1400" b="1" dirty="0"/>
          </a:p>
          <a:p>
            <a:pPr fontAlgn="base"/>
            <a:endParaRPr lang="ko-KR" altLang="en-US" sz="1400" b="1" dirty="0"/>
          </a:p>
          <a:p>
            <a:pPr fontAlgn="base"/>
            <a:r>
              <a:rPr lang="en-US" altLang="ko-KR" sz="1400" b="1" dirty="0"/>
              <a:t>3. </a:t>
            </a:r>
            <a:r>
              <a:rPr lang="ko-KR" altLang="en-US" sz="1400" b="1" dirty="0"/>
              <a:t>개인정보 보유 및 이용기간</a:t>
            </a:r>
            <a:r>
              <a:rPr lang="en-US" altLang="ko-KR" sz="1400" b="1" dirty="0"/>
              <a:t>: </a:t>
            </a:r>
            <a:r>
              <a:rPr lang="ko-KR" altLang="en-US" sz="1400" b="1" dirty="0"/>
              <a:t>서울문화재단이 정한 보유기간에 </a:t>
            </a:r>
            <a:r>
              <a:rPr lang="ko-KR" altLang="en-US" sz="1400" b="1" dirty="0" smtClean="0"/>
              <a:t>따름</a:t>
            </a:r>
            <a:endParaRPr lang="en-US" altLang="ko-KR" sz="1400" b="1" dirty="0" smtClean="0"/>
          </a:p>
          <a:p>
            <a:pPr fontAlgn="base"/>
            <a:endParaRPr lang="en-US" altLang="ko-KR" sz="1400" b="1" dirty="0"/>
          </a:p>
          <a:p>
            <a:pPr fontAlgn="base"/>
            <a:r>
              <a:rPr lang="ko-KR" altLang="en-US" sz="1400" b="1" dirty="0" smtClean="0"/>
              <a:t> </a:t>
            </a:r>
            <a:endParaRPr lang="ko-KR" altLang="en-US" sz="1400" b="1" dirty="0"/>
          </a:p>
          <a:p>
            <a:pPr fontAlgn="base"/>
            <a:r>
              <a:rPr lang="en-US" altLang="ko-KR" sz="1400" b="1" dirty="0"/>
              <a:t>4. </a:t>
            </a:r>
            <a:r>
              <a:rPr lang="ko-KR" altLang="en-US" sz="1400" b="1" dirty="0"/>
              <a:t>개인정보 수집 동의에 거부하실 수 있으며</a:t>
            </a:r>
            <a:r>
              <a:rPr lang="en-US" altLang="ko-KR" sz="1400" b="1" dirty="0"/>
              <a:t>, </a:t>
            </a:r>
            <a:r>
              <a:rPr lang="ko-KR" altLang="en-US" sz="1400" b="1" dirty="0"/>
              <a:t>동의 거부 시 지원사업 신청이 </a:t>
            </a:r>
            <a:r>
              <a:rPr lang="ko-KR" altLang="en-US" sz="1400" b="1" dirty="0" smtClean="0"/>
              <a:t>제한됩니다</a:t>
            </a:r>
            <a:endParaRPr lang="en-US" altLang="ko-KR" sz="1400" b="1" dirty="0" smtClean="0"/>
          </a:p>
          <a:p>
            <a:pPr fontAlgn="base"/>
            <a:endParaRPr lang="en-US" altLang="ko-KR" sz="1400" b="1" dirty="0"/>
          </a:p>
          <a:p>
            <a:pPr fontAlgn="base"/>
            <a:endParaRPr lang="en-US" altLang="ko-KR" sz="1400" b="1" dirty="0" smtClean="0"/>
          </a:p>
          <a:p>
            <a:pPr fontAlgn="base"/>
            <a:r>
              <a:rPr lang="ko-KR" altLang="en-US" sz="1400" b="1" dirty="0" smtClean="0"/>
              <a:t>                          위의 </a:t>
            </a:r>
            <a:r>
              <a:rPr lang="ko-KR" altLang="en-US" sz="1400" b="1" dirty="0"/>
              <a:t>내용을 숙지하였으며</a:t>
            </a:r>
            <a:r>
              <a:rPr lang="en-US" altLang="ko-KR" sz="1400" b="1" dirty="0"/>
              <a:t>, </a:t>
            </a:r>
            <a:r>
              <a:rPr lang="ko-KR" altLang="en-US" sz="1400" b="1" dirty="0"/>
              <a:t>해당 내용에 동의합니다</a:t>
            </a:r>
            <a:r>
              <a:rPr lang="en-US" altLang="ko-KR" sz="1400" b="1" dirty="0"/>
              <a:t>.</a:t>
            </a:r>
            <a:r>
              <a:rPr lang="ko-KR" altLang="en-US" sz="1400" b="1" dirty="0" smtClean="0"/>
              <a:t> </a:t>
            </a:r>
            <a:r>
              <a:rPr lang="en-US" altLang="ko-KR" sz="1400" b="1" dirty="0" smtClean="0"/>
              <a:t> </a:t>
            </a:r>
          </a:p>
          <a:p>
            <a:endParaRPr lang="ko-KR" altLang="en-US" dirty="0"/>
          </a:p>
        </p:txBody>
      </p:sp>
      <p:sp>
        <p:nvSpPr>
          <p:cNvPr id="11" name="직사각형 10"/>
          <p:cNvSpPr/>
          <p:nvPr/>
        </p:nvSpPr>
        <p:spPr>
          <a:xfrm>
            <a:off x="1852669" y="1124744"/>
            <a:ext cx="543866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 latinLnBrk="0"/>
            <a:r>
              <a:rPr lang="ko-KR" altLang="en-US" sz="1400" b="1" dirty="0"/>
              <a:t>서울시창작공간 </a:t>
            </a:r>
            <a:r>
              <a:rPr lang="ko-KR" altLang="en-US" sz="1400" b="1" dirty="0" smtClean="0"/>
              <a:t>잠실창작스튜디오 ‘</a:t>
            </a:r>
            <a:r>
              <a:rPr lang="ko-KR" altLang="en-US" sz="1400" b="1" dirty="0"/>
              <a:t>제</a:t>
            </a:r>
            <a:r>
              <a:rPr lang="en-US" altLang="ko-KR" sz="1400" b="1" dirty="0"/>
              <a:t>9</a:t>
            </a:r>
            <a:r>
              <a:rPr lang="ko-KR" altLang="en-US" sz="1400" b="1" dirty="0"/>
              <a:t>기 입주예술가 정기공모</a:t>
            </a:r>
            <a:r>
              <a:rPr lang="ko-KR" altLang="en-US" sz="1400" b="1" dirty="0" smtClean="0"/>
              <a:t>’</a:t>
            </a:r>
            <a:endParaRPr lang="en-US" altLang="ko-KR" sz="1400" b="1" dirty="0" smtClean="0"/>
          </a:p>
          <a:p>
            <a:pPr algn="ctr" fontAlgn="base" latinLnBrk="0"/>
            <a:r>
              <a:rPr lang="ko-KR" altLang="en-US" sz="1400" b="1" dirty="0" smtClean="0"/>
              <a:t>신청 </a:t>
            </a:r>
            <a:r>
              <a:rPr lang="ko-KR" altLang="en-US" sz="1400" b="1" dirty="0"/>
              <a:t>처리 및 </a:t>
            </a:r>
            <a:r>
              <a:rPr lang="ko-KR" altLang="en-US" sz="1400" b="1" dirty="0" smtClean="0"/>
              <a:t>서울시창작공간 </a:t>
            </a:r>
            <a:r>
              <a:rPr lang="ko-KR" altLang="en-US" sz="1400" b="1" dirty="0"/>
              <a:t>사업 안내 등을 위하여 </a:t>
            </a:r>
            <a:endParaRPr lang="en-US" altLang="ko-KR" sz="1400" b="1" dirty="0" smtClean="0"/>
          </a:p>
          <a:p>
            <a:pPr algn="ctr" fontAlgn="base" latinLnBrk="0"/>
            <a:r>
              <a:rPr lang="ko-KR" altLang="en-US" sz="1400" b="1" dirty="0" smtClean="0"/>
              <a:t>아래와 </a:t>
            </a:r>
            <a:r>
              <a:rPr lang="ko-KR" altLang="en-US" sz="1400" b="1" dirty="0"/>
              <a:t>같이 개인정보를 수집</a:t>
            </a:r>
            <a:r>
              <a:rPr lang="en-US" altLang="ko-KR" sz="1400" b="1" dirty="0"/>
              <a:t>·</a:t>
            </a:r>
            <a:r>
              <a:rPr lang="ko-KR" altLang="en-US" sz="1400" b="1" dirty="0"/>
              <a:t>활용 하고자 합니다</a:t>
            </a:r>
            <a:r>
              <a:rPr lang="en-US" altLang="ko-KR" sz="1400" b="1" dirty="0"/>
              <a:t>.</a:t>
            </a:r>
            <a:endParaRPr lang="ko-KR" altLang="en-US" sz="1400" dirty="0"/>
          </a:p>
        </p:txBody>
      </p:sp>
      <p:sp>
        <p:nvSpPr>
          <p:cNvPr id="12" name="직사각형 11"/>
          <p:cNvSpPr/>
          <p:nvPr/>
        </p:nvSpPr>
        <p:spPr>
          <a:xfrm>
            <a:off x="3982511" y="5785519"/>
            <a:ext cx="117897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 latinLnBrk="0"/>
            <a:r>
              <a:rPr lang="en-US" altLang="ko-KR" sz="1400" b="1" dirty="0"/>
              <a:t>2017. 3. </a:t>
            </a:r>
            <a:r>
              <a:rPr lang="en-US" altLang="ko-KR" sz="1400" b="1" dirty="0" smtClean="0"/>
              <a:t> </a:t>
            </a:r>
            <a:r>
              <a:rPr lang="en-US" altLang="ko-KR" sz="1400" b="1" dirty="0"/>
              <a:t>.</a:t>
            </a:r>
            <a:endParaRPr lang="ko-KR" altLang="en-US" sz="1400" dirty="0"/>
          </a:p>
        </p:txBody>
      </p:sp>
      <p:sp>
        <p:nvSpPr>
          <p:cNvPr id="13" name="직사각형 12"/>
          <p:cNvSpPr/>
          <p:nvPr/>
        </p:nvSpPr>
        <p:spPr>
          <a:xfrm>
            <a:off x="6948264" y="6165304"/>
            <a:ext cx="205056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 latinLnBrk="0"/>
            <a:r>
              <a:rPr lang="ko-KR" altLang="en-US" sz="1400" b="1" dirty="0"/>
              <a:t>신청인</a:t>
            </a:r>
            <a:r>
              <a:rPr lang="en-US" altLang="ko-KR" sz="1400" b="1" dirty="0"/>
              <a:t> :            </a:t>
            </a:r>
            <a:r>
              <a:rPr lang="en-US" altLang="ko-KR" sz="1400" dirty="0"/>
              <a:t>(</a:t>
            </a:r>
            <a:r>
              <a:rPr lang="ko-KR" altLang="en-US" sz="1400" dirty="0"/>
              <a:t>서명</a:t>
            </a:r>
            <a:r>
              <a:rPr lang="en-US" altLang="ko-KR" sz="1400" dirty="0"/>
              <a:t>)</a:t>
            </a:r>
            <a:endParaRPr lang="ko-KR" altLang="en-US" sz="1400" dirty="0"/>
          </a:p>
        </p:txBody>
      </p:sp>
      <p:grpSp>
        <p:nvGrpSpPr>
          <p:cNvPr id="16" name="그룹 15"/>
          <p:cNvGrpSpPr/>
          <p:nvPr/>
        </p:nvGrpSpPr>
        <p:grpSpPr>
          <a:xfrm>
            <a:off x="6228184" y="1964614"/>
            <a:ext cx="169074" cy="243156"/>
            <a:chOff x="491322" y="1529054"/>
            <a:chExt cx="169074" cy="243156"/>
          </a:xfrm>
        </p:grpSpPr>
        <p:sp>
          <p:nvSpPr>
            <p:cNvPr id="14" name="직사각형 13"/>
            <p:cNvSpPr/>
            <p:nvPr/>
          </p:nvSpPr>
          <p:spPr>
            <a:xfrm>
              <a:off x="504154" y="1628800"/>
              <a:ext cx="143410" cy="143410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L 도형 14"/>
            <p:cNvSpPr/>
            <p:nvPr/>
          </p:nvSpPr>
          <p:spPr>
            <a:xfrm rot="18812641">
              <a:off x="491322" y="1529054"/>
              <a:ext cx="169074" cy="169074"/>
            </a:xfrm>
            <a:prstGeom prst="corner">
              <a:avLst>
                <a:gd name="adj1" fmla="val 22708"/>
                <a:gd name="adj2" fmla="val 20434"/>
              </a:avLst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3" name="직사각형 22"/>
          <p:cNvSpPr/>
          <p:nvPr/>
        </p:nvSpPr>
        <p:spPr>
          <a:xfrm>
            <a:off x="6783807" y="2647093"/>
            <a:ext cx="143410" cy="143410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직사각형 24"/>
          <p:cNvSpPr/>
          <p:nvPr/>
        </p:nvSpPr>
        <p:spPr>
          <a:xfrm>
            <a:off x="5923602" y="3302413"/>
            <a:ext cx="143410" cy="143410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직사각형 25"/>
          <p:cNvSpPr/>
          <p:nvPr/>
        </p:nvSpPr>
        <p:spPr>
          <a:xfrm>
            <a:off x="6392377" y="3933056"/>
            <a:ext cx="143410" cy="143410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직사각형 26"/>
          <p:cNvSpPr/>
          <p:nvPr/>
        </p:nvSpPr>
        <p:spPr>
          <a:xfrm>
            <a:off x="7884974" y="4581734"/>
            <a:ext cx="143410" cy="143410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직사각형 27"/>
          <p:cNvSpPr/>
          <p:nvPr/>
        </p:nvSpPr>
        <p:spPr>
          <a:xfrm>
            <a:off x="6631407" y="5229806"/>
            <a:ext cx="143410" cy="143410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09209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4378208"/>
              </p:ext>
            </p:extLst>
          </p:nvPr>
        </p:nvGraphicFramePr>
        <p:xfrm>
          <a:off x="251520" y="908720"/>
          <a:ext cx="8641654" cy="5472608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8641654"/>
              </a:tblGrid>
              <a:tr h="5472608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■ 주요경력</a:t>
                      </a:r>
                      <a:endParaRPr lang="en-US" altLang="ko-KR" dirty="0" smtClean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2051720" y="2598003"/>
            <a:ext cx="539763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※ 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최근 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3</a:t>
            </a:r>
            <a:r>
              <a:rPr lang="ko-KR" altLang="en-US" sz="1600" dirty="0" err="1" smtClean="0">
                <a:solidFill>
                  <a:schemeClr val="accent1">
                    <a:lumMod val="75000"/>
                  </a:schemeClr>
                </a:solidFill>
              </a:rPr>
              <a:t>년이내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 순으로 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10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줄 이내로 작성</a:t>
            </a:r>
            <a:endParaRPr lang="en-US" altLang="ko-KR" sz="1600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ko-KR" altLang="en-US" sz="16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  개인전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/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단체전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/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수상경력 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/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입주경력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/ 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프로젝트 참여 등 </a:t>
            </a:r>
            <a:endParaRPr lang="en-US" altLang="ko-KR" sz="1600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en-US" altLang="ko-KR" sz="16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  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창작활동의 성과 및 실적 작성</a:t>
            </a:r>
            <a:endParaRPr lang="en-US" altLang="ko-KR" sz="1600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4294967295"/>
          </p:nvPr>
        </p:nvSpPr>
        <p:spPr>
          <a:xfrm>
            <a:off x="0" y="6453188"/>
            <a:ext cx="2133600" cy="365125"/>
          </a:xfrm>
        </p:spPr>
        <p:txBody>
          <a:bodyPr/>
          <a:lstStyle/>
          <a:p>
            <a:fld id="{E383742A-9A80-4320-88B1-EA1F4FA79220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0982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0492416"/>
              </p:ext>
            </p:extLst>
          </p:nvPr>
        </p:nvGraphicFramePr>
        <p:xfrm>
          <a:off x="251520" y="908720"/>
          <a:ext cx="8641654" cy="5472608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8641654"/>
              </a:tblGrid>
              <a:tr h="5472608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■작품세계 및 작품개념</a:t>
                      </a:r>
                      <a:endParaRPr lang="en-US" altLang="ko-KR" dirty="0" smtClean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1374586" y="3072796"/>
            <a:ext cx="646683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※ 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작가노트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작업의 주제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매체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표현기법 작업 동기 등을 기술하세요</a:t>
            </a:r>
            <a:endParaRPr lang="en-US" altLang="ko-KR" sz="1600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4294967295"/>
          </p:nvPr>
        </p:nvSpPr>
        <p:spPr>
          <a:xfrm>
            <a:off x="0" y="6453188"/>
            <a:ext cx="2133600" cy="365125"/>
          </a:xfrm>
        </p:spPr>
        <p:txBody>
          <a:bodyPr/>
          <a:lstStyle/>
          <a:p>
            <a:fld id="{E383742A-9A80-4320-88B1-EA1F4FA79220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0118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0557636"/>
              </p:ext>
            </p:extLst>
          </p:nvPr>
        </p:nvGraphicFramePr>
        <p:xfrm>
          <a:off x="251520" y="908720"/>
          <a:ext cx="8641654" cy="5472608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8641654"/>
              </a:tblGrid>
              <a:tr h="5472608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■활동계획서</a:t>
                      </a:r>
                      <a:endParaRPr lang="en-US" altLang="ko-KR" dirty="0" smtClean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1303253" y="3066484"/>
            <a:ext cx="660950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※ 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입주기간 중 전시계획 또는 작품 관련 활동 계획을 구체적으로 서술</a:t>
            </a:r>
            <a:endParaRPr lang="en-US" altLang="ko-KR" sz="1600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4294967295"/>
          </p:nvPr>
        </p:nvSpPr>
        <p:spPr>
          <a:xfrm>
            <a:off x="0" y="6453188"/>
            <a:ext cx="2133600" cy="365125"/>
          </a:xfrm>
        </p:spPr>
        <p:txBody>
          <a:bodyPr/>
          <a:lstStyle/>
          <a:p>
            <a:fld id="{E383742A-9A80-4320-88B1-EA1F4FA79220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83529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1461300"/>
              </p:ext>
            </p:extLst>
          </p:nvPr>
        </p:nvGraphicFramePr>
        <p:xfrm>
          <a:off x="251520" y="908720"/>
          <a:ext cx="8641654" cy="5472608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8641654"/>
              </a:tblGrid>
              <a:tr h="547260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 smtClean="0"/>
                        <a:t>■ 자기발전에 대한 기대효과 </a:t>
                      </a:r>
                      <a:endParaRPr lang="en-US" altLang="ko-KR" dirty="0" smtClean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475656" y="3090446"/>
            <a:ext cx="596669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※ 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작품제작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및 연구계획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작품 주제의 </a:t>
            </a:r>
            <a:r>
              <a:rPr lang="ko-KR" altLang="en-US" sz="1600" dirty="0" err="1" smtClean="0">
                <a:solidFill>
                  <a:schemeClr val="accent1">
                    <a:lumMod val="75000"/>
                  </a:schemeClr>
                </a:solidFill>
              </a:rPr>
              <a:t>확장성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 및 발전가능성 </a:t>
            </a:r>
            <a:endParaRPr lang="en-US" altLang="ko-KR" sz="1600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등 입주지원을 통한 자신의 작업의 발전 방향과 기대효과 작성</a:t>
            </a:r>
            <a:endParaRPr lang="en-US" altLang="ko-KR" sz="1600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4294967295"/>
          </p:nvPr>
        </p:nvSpPr>
        <p:spPr>
          <a:xfrm>
            <a:off x="0" y="6453188"/>
            <a:ext cx="2133600" cy="365125"/>
          </a:xfrm>
        </p:spPr>
        <p:txBody>
          <a:bodyPr/>
          <a:lstStyle/>
          <a:p>
            <a:fld id="{E383742A-9A80-4320-88B1-EA1F4FA79220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11462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451690" y="1268760"/>
            <a:ext cx="8280920" cy="5216813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2400" b="1" dirty="0" smtClean="0">
                <a:solidFill>
                  <a:sysClr val="windowText" lastClr="000000"/>
                </a:solidFill>
              </a:rPr>
              <a:t>&lt; </a:t>
            </a:r>
            <a:r>
              <a:rPr lang="ko-KR" altLang="en-US" sz="2400" b="1" dirty="0" smtClean="0">
                <a:solidFill>
                  <a:sysClr val="windowText" lastClr="000000"/>
                </a:solidFill>
              </a:rPr>
              <a:t>안    내</a:t>
            </a:r>
            <a:r>
              <a:rPr lang="en-US" altLang="ko-KR" sz="2400" b="1" dirty="0" smtClean="0">
                <a:solidFill>
                  <a:sysClr val="windowText" lastClr="000000"/>
                </a:solidFill>
              </a:rPr>
              <a:t>&gt;</a:t>
            </a:r>
          </a:p>
          <a:p>
            <a:pPr>
              <a:lnSpc>
                <a:spcPct val="150000"/>
              </a:lnSpc>
            </a:pPr>
            <a:r>
              <a:rPr lang="en-US" altLang="ko-KR" sz="2400" b="1" dirty="0" smtClean="0">
                <a:solidFill>
                  <a:sysClr val="windowText" lastClr="000000"/>
                </a:solidFill>
              </a:rPr>
              <a:t>-</a:t>
            </a:r>
            <a:r>
              <a:rPr lang="ko-KR" altLang="en-US" sz="2400" b="1" dirty="0" smtClean="0">
                <a:solidFill>
                  <a:sysClr val="windowText" lastClr="000000"/>
                </a:solidFill>
              </a:rPr>
              <a:t>작품 포트폴리오</a:t>
            </a:r>
            <a:r>
              <a:rPr lang="en-US" altLang="ko-KR" sz="2400" b="1" dirty="0" smtClean="0">
                <a:solidFill>
                  <a:sysClr val="windowText" lastClr="000000"/>
                </a:solidFill>
              </a:rPr>
              <a:t>(</a:t>
            </a:r>
            <a:r>
              <a:rPr lang="en-US" altLang="ko-KR" sz="2400" b="1" dirty="0">
                <a:solidFill>
                  <a:sysClr val="windowText" lastClr="000000"/>
                </a:solidFill>
              </a:rPr>
              <a:t>20</a:t>
            </a:r>
            <a:r>
              <a:rPr lang="ko-KR" altLang="en-US" sz="2400" b="1" dirty="0">
                <a:solidFill>
                  <a:sysClr val="windowText" lastClr="000000"/>
                </a:solidFill>
              </a:rPr>
              <a:t>페이지 </a:t>
            </a:r>
            <a:r>
              <a:rPr lang="ko-KR" altLang="en-US" sz="2400" b="1" dirty="0" smtClean="0">
                <a:solidFill>
                  <a:sysClr val="windowText" lastClr="000000"/>
                </a:solidFill>
              </a:rPr>
              <a:t>이내의 </a:t>
            </a:r>
            <a:r>
              <a:rPr lang="en-US" altLang="ko-KR" sz="2400" b="1" dirty="0" smtClean="0">
                <a:solidFill>
                  <a:sysClr val="windowText" lastClr="000000"/>
                </a:solidFill>
              </a:rPr>
              <a:t>PPT) </a:t>
            </a:r>
            <a:r>
              <a:rPr lang="ko-KR" altLang="en-US" sz="2400" b="1" dirty="0" smtClean="0">
                <a:solidFill>
                  <a:sysClr val="windowText" lastClr="000000"/>
                </a:solidFill>
              </a:rPr>
              <a:t>가 별도로 준비된 분들은 붙임</a:t>
            </a:r>
            <a:r>
              <a:rPr lang="en-US" altLang="ko-KR" sz="2400" b="1" dirty="0" smtClean="0">
                <a:solidFill>
                  <a:sysClr val="windowText" lastClr="000000"/>
                </a:solidFill>
              </a:rPr>
              <a:t>1. </a:t>
            </a:r>
            <a:r>
              <a:rPr lang="ko-KR" altLang="en-US" sz="2400" b="1" dirty="0" smtClean="0">
                <a:solidFill>
                  <a:sysClr val="windowText" lastClr="000000"/>
                </a:solidFill>
              </a:rPr>
              <a:t>공통양식을 포함해 알집으로 압축 후 제출하면 신청접수 완료 </a:t>
            </a:r>
            <a:r>
              <a:rPr lang="en-US" altLang="ko-KR" sz="2400" b="1" dirty="0" smtClean="0">
                <a:solidFill>
                  <a:sysClr val="windowText" lastClr="000000"/>
                </a:solidFill>
              </a:rPr>
              <a:t>(</a:t>
            </a:r>
            <a:r>
              <a:rPr lang="ko-KR" altLang="en-US" sz="2400" b="1" dirty="0" smtClean="0">
                <a:solidFill>
                  <a:sysClr val="windowText" lastClr="000000"/>
                </a:solidFill>
              </a:rPr>
              <a:t>작품 이미지 첨부 후 </a:t>
            </a:r>
            <a:r>
              <a:rPr lang="en-US" altLang="ko-KR" sz="2400" b="1" dirty="0" smtClean="0">
                <a:solidFill>
                  <a:sysClr val="windowText" lastClr="000000"/>
                </a:solidFill>
              </a:rPr>
              <a:t>PDF</a:t>
            </a:r>
            <a:r>
              <a:rPr lang="ko-KR" altLang="en-US" sz="2400" b="1" dirty="0" smtClean="0">
                <a:solidFill>
                  <a:sysClr val="windowText" lastClr="000000"/>
                </a:solidFill>
              </a:rPr>
              <a:t>파일로 변환하여 제출</a:t>
            </a:r>
            <a:r>
              <a:rPr lang="en-US" altLang="ko-KR" sz="2400" b="1" dirty="0" smtClean="0">
                <a:solidFill>
                  <a:sysClr val="windowText" lastClr="000000"/>
                </a:solidFill>
              </a:rPr>
              <a:t>)</a:t>
            </a:r>
          </a:p>
          <a:p>
            <a:pPr>
              <a:lnSpc>
                <a:spcPct val="150000"/>
              </a:lnSpc>
            </a:pPr>
            <a:endParaRPr lang="en-US" altLang="ko-KR" sz="600" b="1" dirty="0" smtClean="0">
              <a:solidFill>
                <a:sysClr val="windowText" lastClr="00000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2400" b="1" dirty="0" smtClean="0">
                <a:solidFill>
                  <a:sysClr val="windowText" lastClr="000000"/>
                </a:solidFill>
              </a:rPr>
              <a:t>-</a:t>
            </a:r>
            <a:r>
              <a:rPr lang="ko-KR" altLang="en-US" sz="2400" b="1" dirty="0" smtClean="0">
                <a:solidFill>
                  <a:sysClr val="windowText" lastClr="000000"/>
                </a:solidFill>
              </a:rPr>
              <a:t>포트폴리오 작성에 어려움이 있으신 분들은 이 다음페이지부터 작품이미지 첨부 후 </a:t>
            </a:r>
            <a:r>
              <a:rPr lang="en-US" altLang="ko-KR" sz="2400" b="1" dirty="0" smtClean="0">
                <a:solidFill>
                  <a:sysClr val="windowText" lastClr="000000"/>
                </a:solidFill>
              </a:rPr>
              <a:t>PDF</a:t>
            </a:r>
            <a:r>
              <a:rPr lang="ko-KR" altLang="en-US" sz="2400" b="1" dirty="0" smtClean="0">
                <a:solidFill>
                  <a:sysClr val="windowText" lastClr="000000"/>
                </a:solidFill>
              </a:rPr>
              <a:t>파일</a:t>
            </a:r>
            <a:r>
              <a:rPr lang="en-US" altLang="ko-KR" sz="2400" b="1" dirty="0" smtClean="0">
                <a:solidFill>
                  <a:sysClr val="windowText" lastClr="000000"/>
                </a:solidFill>
              </a:rPr>
              <a:t>(20</a:t>
            </a:r>
            <a:r>
              <a:rPr lang="ko-KR" altLang="en-US" sz="2400" b="1" dirty="0" smtClean="0">
                <a:solidFill>
                  <a:sysClr val="windowText" lastClr="000000"/>
                </a:solidFill>
              </a:rPr>
              <a:t>페이지 이내</a:t>
            </a:r>
            <a:r>
              <a:rPr lang="en-US" altLang="ko-KR" sz="2400" b="1" dirty="0" smtClean="0">
                <a:solidFill>
                  <a:sysClr val="windowText" lastClr="000000"/>
                </a:solidFill>
              </a:rPr>
              <a:t>)</a:t>
            </a:r>
            <a:r>
              <a:rPr lang="ko-KR" altLang="en-US" sz="2400" b="1" dirty="0" smtClean="0">
                <a:solidFill>
                  <a:sysClr val="windowText" lastClr="000000"/>
                </a:solidFill>
              </a:rPr>
              <a:t>로 변환하여 하나의 파일로 제출</a:t>
            </a:r>
            <a:endParaRPr lang="en-US" altLang="ko-KR" sz="2400" b="1" dirty="0">
              <a:solidFill>
                <a:sysClr val="windowText" lastClr="00000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2400" b="1" dirty="0" smtClean="0">
                <a:solidFill>
                  <a:sysClr val="windowText" lastClr="000000"/>
                </a:solidFill>
              </a:rPr>
              <a:t>-</a:t>
            </a:r>
            <a:r>
              <a:rPr lang="ko-KR" altLang="en-US" sz="2400" b="1" dirty="0" smtClean="0">
                <a:solidFill>
                  <a:sysClr val="windowText" lastClr="000000"/>
                </a:solidFill>
              </a:rPr>
              <a:t>단</a:t>
            </a:r>
            <a:r>
              <a:rPr lang="en-US" altLang="ko-KR" sz="2400" b="1" dirty="0" smtClean="0">
                <a:solidFill>
                  <a:sysClr val="windowText" lastClr="000000"/>
                </a:solidFill>
              </a:rPr>
              <a:t>,</a:t>
            </a:r>
            <a:r>
              <a:rPr lang="ko-KR" altLang="en-US" sz="2400" b="1" dirty="0" smtClean="0">
                <a:solidFill>
                  <a:sysClr val="windowText" lastClr="000000"/>
                </a:solidFill>
              </a:rPr>
              <a:t> 최근</a:t>
            </a:r>
            <a:r>
              <a:rPr lang="en-US" altLang="ko-KR" sz="2400" b="1" dirty="0">
                <a:solidFill>
                  <a:sysClr val="windowText" lastClr="000000"/>
                </a:solidFill>
              </a:rPr>
              <a:t> </a:t>
            </a:r>
            <a:r>
              <a:rPr lang="en-US" altLang="ko-KR" sz="2400" b="1" dirty="0" smtClean="0">
                <a:solidFill>
                  <a:sysClr val="windowText" lastClr="000000"/>
                </a:solidFill>
              </a:rPr>
              <a:t>3</a:t>
            </a:r>
            <a:r>
              <a:rPr lang="ko-KR" altLang="en-US" sz="2400" b="1" dirty="0" smtClean="0">
                <a:solidFill>
                  <a:sysClr val="windowText" lastClr="000000"/>
                </a:solidFill>
              </a:rPr>
              <a:t>년 이내 작품 이미지로 제한함</a:t>
            </a:r>
            <a:endParaRPr lang="ko-KR" altLang="en-US" sz="2400" b="1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5281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7292973"/>
              </p:ext>
            </p:extLst>
          </p:nvPr>
        </p:nvGraphicFramePr>
        <p:xfrm>
          <a:off x="251520" y="908720"/>
          <a:ext cx="8641654" cy="5472608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8641654"/>
              </a:tblGrid>
              <a:tr h="547260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 smtClean="0"/>
                        <a:t>■주요작품 이미지</a:t>
                      </a:r>
                      <a:endParaRPr lang="en-US" altLang="ko-KR" dirty="0" smtClean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직사각형 1"/>
          <p:cNvSpPr/>
          <p:nvPr/>
        </p:nvSpPr>
        <p:spPr>
          <a:xfrm>
            <a:off x="548523" y="1340768"/>
            <a:ext cx="8073296" cy="446449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2367711" y="2767280"/>
            <a:ext cx="440857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※ 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작품이미지는 총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10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점 이내로 제출</a:t>
            </a:r>
            <a:endParaRPr lang="en-US" altLang="ko-KR" sz="16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(10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점이 초과될 경우는 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10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점 이내에서만 심사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)</a:t>
            </a:r>
          </a:p>
          <a:p>
            <a:pPr algn="ctr"/>
            <a:endParaRPr lang="en-US" altLang="ko-KR" sz="16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동영상일 경우 주요 </a:t>
            </a:r>
            <a:r>
              <a:rPr lang="ko-KR" altLang="en-US" sz="1600" dirty="0" err="1" smtClean="0">
                <a:solidFill>
                  <a:schemeClr val="accent1">
                    <a:lumMod val="75000"/>
                  </a:schemeClr>
                </a:solidFill>
              </a:rPr>
              <a:t>스틸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 컷 삽입</a:t>
            </a:r>
            <a:endParaRPr lang="en-US" altLang="ko-KR" sz="16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영상의 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URL 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표기</a:t>
            </a:r>
            <a:endParaRPr lang="en-US" altLang="ko-KR" sz="16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(PDF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로 변환하여 제출 시 링크 작동 확인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810940" y="5877272"/>
            <a:ext cx="352211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※ 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캡션 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: </a:t>
            </a:r>
            <a:r>
              <a:rPr lang="ko-KR" altLang="en-US" sz="1600" dirty="0" err="1" smtClean="0">
                <a:solidFill>
                  <a:schemeClr val="accent1">
                    <a:lumMod val="75000"/>
                  </a:schemeClr>
                </a:solidFill>
              </a:rPr>
              <a:t>작품명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/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재료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/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크기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/</a:t>
            </a:r>
            <a:r>
              <a:rPr lang="ko-KR" altLang="en-US" sz="1600" dirty="0" err="1" smtClean="0">
                <a:solidFill>
                  <a:schemeClr val="accent1">
                    <a:lumMod val="75000"/>
                  </a:schemeClr>
                </a:solidFill>
              </a:rPr>
              <a:t>제작년도</a:t>
            </a:r>
            <a:endParaRPr lang="en-US" altLang="ko-KR" sz="1600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4294967295"/>
          </p:nvPr>
        </p:nvSpPr>
        <p:spPr>
          <a:xfrm>
            <a:off x="0" y="6453188"/>
            <a:ext cx="2133600" cy="365125"/>
          </a:xfrm>
        </p:spPr>
        <p:txBody>
          <a:bodyPr/>
          <a:lstStyle/>
          <a:p>
            <a:fld id="{E383742A-9A80-4320-88B1-EA1F4FA79220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80222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0493942"/>
              </p:ext>
            </p:extLst>
          </p:nvPr>
        </p:nvGraphicFramePr>
        <p:xfrm>
          <a:off x="251520" y="908720"/>
          <a:ext cx="8641654" cy="5472608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8641654"/>
              </a:tblGrid>
              <a:tr h="547260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 smtClean="0"/>
                        <a:t>■주요작품 이미지</a:t>
                      </a:r>
                      <a:endParaRPr lang="en-US" altLang="ko-KR" dirty="0" smtClean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직사각형 1"/>
          <p:cNvSpPr/>
          <p:nvPr/>
        </p:nvSpPr>
        <p:spPr>
          <a:xfrm>
            <a:off x="548523" y="1340768"/>
            <a:ext cx="8073296" cy="446449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2367711" y="2767280"/>
            <a:ext cx="440857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※ 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작품이미지는 총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10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점 이내로 제출</a:t>
            </a:r>
            <a:endParaRPr lang="en-US" altLang="ko-KR" sz="16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(10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점이 초과될 경우는 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10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점 이내에서만 심사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)</a:t>
            </a:r>
          </a:p>
          <a:p>
            <a:pPr algn="ctr"/>
            <a:endParaRPr lang="en-US" altLang="ko-KR" sz="16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동영상일 경우 주요 </a:t>
            </a:r>
            <a:r>
              <a:rPr lang="ko-KR" altLang="en-US" sz="1600" dirty="0" err="1" smtClean="0">
                <a:solidFill>
                  <a:schemeClr val="accent1">
                    <a:lumMod val="75000"/>
                  </a:schemeClr>
                </a:solidFill>
              </a:rPr>
              <a:t>스틸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 컷 삽입</a:t>
            </a:r>
            <a:endParaRPr lang="en-US" altLang="ko-KR" sz="16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영상의 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URL 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표기</a:t>
            </a:r>
            <a:endParaRPr lang="en-US" altLang="ko-KR" sz="16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(PDF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로 변환하여 제출 시 링크 작동 확인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810940" y="5877272"/>
            <a:ext cx="352211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※ 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캡션 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: </a:t>
            </a:r>
            <a:r>
              <a:rPr lang="ko-KR" altLang="en-US" sz="1600" dirty="0" err="1" smtClean="0">
                <a:solidFill>
                  <a:schemeClr val="accent1">
                    <a:lumMod val="75000"/>
                  </a:schemeClr>
                </a:solidFill>
              </a:rPr>
              <a:t>작품명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/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재료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/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크기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/</a:t>
            </a:r>
            <a:r>
              <a:rPr lang="ko-KR" altLang="en-US" sz="1600" dirty="0" err="1" smtClean="0">
                <a:solidFill>
                  <a:schemeClr val="accent1">
                    <a:lumMod val="75000"/>
                  </a:schemeClr>
                </a:solidFill>
              </a:rPr>
              <a:t>제작년도</a:t>
            </a:r>
            <a:endParaRPr lang="en-US" altLang="ko-KR" sz="1600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4294967295"/>
          </p:nvPr>
        </p:nvSpPr>
        <p:spPr>
          <a:xfrm>
            <a:off x="0" y="6453188"/>
            <a:ext cx="2133600" cy="365125"/>
          </a:xfrm>
        </p:spPr>
        <p:txBody>
          <a:bodyPr/>
          <a:lstStyle/>
          <a:p>
            <a:fld id="{E383742A-9A80-4320-88B1-EA1F4FA79220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55149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4300093"/>
              </p:ext>
            </p:extLst>
          </p:nvPr>
        </p:nvGraphicFramePr>
        <p:xfrm>
          <a:off x="251520" y="908720"/>
          <a:ext cx="8641654" cy="5472608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8641654"/>
              </a:tblGrid>
              <a:tr h="547260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 smtClean="0"/>
                        <a:t>■주요작품 이미지</a:t>
                      </a:r>
                      <a:endParaRPr lang="en-US" altLang="ko-KR" dirty="0" smtClean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직사각형 1"/>
          <p:cNvSpPr/>
          <p:nvPr/>
        </p:nvSpPr>
        <p:spPr>
          <a:xfrm>
            <a:off x="548523" y="1340768"/>
            <a:ext cx="8073296" cy="446449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2367711" y="2767280"/>
            <a:ext cx="440857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※ 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작품이미지는 총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10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점 이내로 제출</a:t>
            </a:r>
            <a:endParaRPr lang="en-US" altLang="ko-KR" sz="16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(10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점이 초과될 경우는 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10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점 이내에서만 심사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)</a:t>
            </a:r>
          </a:p>
          <a:p>
            <a:pPr algn="ctr"/>
            <a:endParaRPr lang="en-US" altLang="ko-KR" sz="16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동영상일 경우 주요 </a:t>
            </a:r>
            <a:r>
              <a:rPr lang="ko-KR" altLang="en-US" sz="1600" dirty="0" err="1" smtClean="0">
                <a:solidFill>
                  <a:schemeClr val="accent1">
                    <a:lumMod val="75000"/>
                  </a:schemeClr>
                </a:solidFill>
              </a:rPr>
              <a:t>스틸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 컷 삽입</a:t>
            </a:r>
            <a:endParaRPr lang="en-US" altLang="ko-KR" sz="16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영상의 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URL 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표기</a:t>
            </a:r>
            <a:endParaRPr lang="en-US" altLang="ko-KR" sz="16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(PDF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로 변환하여 제출 시 링크 작동 확인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810940" y="5877272"/>
            <a:ext cx="352211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※ 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캡션 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: </a:t>
            </a:r>
            <a:r>
              <a:rPr lang="ko-KR" altLang="en-US" sz="1600" dirty="0" err="1" smtClean="0">
                <a:solidFill>
                  <a:schemeClr val="accent1">
                    <a:lumMod val="75000"/>
                  </a:schemeClr>
                </a:solidFill>
              </a:rPr>
              <a:t>작품명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/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재료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/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크기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/</a:t>
            </a:r>
            <a:r>
              <a:rPr lang="ko-KR" altLang="en-US" sz="1600" dirty="0" err="1" smtClean="0">
                <a:solidFill>
                  <a:schemeClr val="accent1">
                    <a:lumMod val="75000"/>
                  </a:schemeClr>
                </a:solidFill>
              </a:rPr>
              <a:t>제작년도</a:t>
            </a:r>
            <a:endParaRPr lang="en-US" altLang="ko-KR" sz="1600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4294967295"/>
          </p:nvPr>
        </p:nvSpPr>
        <p:spPr>
          <a:xfrm>
            <a:off x="0" y="6453188"/>
            <a:ext cx="2133600" cy="365125"/>
          </a:xfrm>
        </p:spPr>
        <p:txBody>
          <a:bodyPr/>
          <a:lstStyle/>
          <a:p>
            <a:fld id="{E383742A-9A80-4320-88B1-EA1F4FA79220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74756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3476861"/>
              </p:ext>
            </p:extLst>
          </p:nvPr>
        </p:nvGraphicFramePr>
        <p:xfrm>
          <a:off x="251520" y="908720"/>
          <a:ext cx="8641654" cy="5472608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8641654"/>
              </a:tblGrid>
              <a:tr h="547260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 smtClean="0"/>
                        <a:t>■주요작품 이미지</a:t>
                      </a:r>
                      <a:endParaRPr lang="en-US" altLang="ko-KR" dirty="0" smtClean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직사각형 1"/>
          <p:cNvSpPr/>
          <p:nvPr/>
        </p:nvSpPr>
        <p:spPr>
          <a:xfrm>
            <a:off x="548523" y="1340768"/>
            <a:ext cx="8073296" cy="446449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2367711" y="2767280"/>
            <a:ext cx="440857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※ 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작품이미지는 총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10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점 이내로 제출</a:t>
            </a:r>
            <a:endParaRPr lang="en-US" altLang="ko-KR" sz="16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(10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점이 초과될 경우는 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10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점 이내에서만 심사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)</a:t>
            </a:r>
          </a:p>
          <a:p>
            <a:pPr algn="ctr"/>
            <a:endParaRPr lang="en-US" altLang="ko-KR" sz="16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동영상일 경우 주요 </a:t>
            </a:r>
            <a:r>
              <a:rPr lang="ko-KR" altLang="en-US" sz="1600" dirty="0" err="1" smtClean="0">
                <a:solidFill>
                  <a:schemeClr val="accent1">
                    <a:lumMod val="75000"/>
                  </a:schemeClr>
                </a:solidFill>
              </a:rPr>
              <a:t>스틸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 컷 삽입</a:t>
            </a:r>
            <a:endParaRPr lang="en-US" altLang="ko-KR" sz="16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영상의 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URL 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표기</a:t>
            </a:r>
            <a:endParaRPr lang="en-US" altLang="ko-KR" sz="16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(PDF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로 변환하여 제출 시 링크 작동 확인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810940" y="5877272"/>
            <a:ext cx="352211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※ 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캡션 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: </a:t>
            </a:r>
            <a:r>
              <a:rPr lang="ko-KR" altLang="en-US" sz="1600" dirty="0" err="1" smtClean="0">
                <a:solidFill>
                  <a:schemeClr val="accent1">
                    <a:lumMod val="75000"/>
                  </a:schemeClr>
                </a:solidFill>
              </a:rPr>
              <a:t>작품명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/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재료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/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크기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/</a:t>
            </a:r>
            <a:r>
              <a:rPr lang="ko-KR" altLang="en-US" sz="1600" dirty="0" err="1" smtClean="0">
                <a:solidFill>
                  <a:schemeClr val="accent1">
                    <a:lumMod val="75000"/>
                  </a:schemeClr>
                </a:solidFill>
              </a:rPr>
              <a:t>제작년도</a:t>
            </a:r>
            <a:endParaRPr lang="en-US" altLang="ko-KR" sz="1600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4294967295"/>
          </p:nvPr>
        </p:nvSpPr>
        <p:spPr>
          <a:xfrm>
            <a:off x="0" y="6453188"/>
            <a:ext cx="2133600" cy="365125"/>
          </a:xfrm>
        </p:spPr>
        <p:txBody>
          <a:bodyPr/>
          <a:lstStyle/>
          <a:p>
            <a:fld id="{E383742A-9A80-4320-88B1-EA1F4FA79220}" type="slidenum">
              <a:rPr lang="ko-KR" altLang="en-US" smtClean="0"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15045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1687931"/>
              </p:ext>
            </p:extLst>
          </p:nvPr>
        </p:nvGraphicFramePr>
        <p:xfrm>
          <a:off x="251520" y="908720"/>
          <a:ext cx="8641654" cy="5472608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8641654"/>
              </a:tblGrid>
              <a:tr h="547260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 smtClean="0"/>
                        <a:t>■주요작품 이미지</a:t>
                      </a:r>
                      <a:endParaRPr lang="en-US" altLang="ko-KR" dirty="0" smtClean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직사각형 1"/>
          <p:cNvSpPr/>
          <p:nvPr/>
        </p:nvSpPr>
        <p:spPr>
          <a:xfrm>
            <a:off x="548523" y="1340768"/>
            <a:ext cx="8073296" cy="446449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2367711" y="2767280"/>
            <a:ext cx="440857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※ 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작품이미지는 총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10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점 이내로 제출</a:t>
            </a:r>
            <a:endParaRPr lang="en-US" altLang="ko-KR" sz="16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(10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점이 초과될 경우는 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10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점 이내에서만 심사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)</a:t>
            </a:r>
          </a:p>
          <a:p>
            <a:pPr algn="ctr"/>
            <a:endParaRPr lang="en-US" altLang="ko-KR" sz="16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동영상일 경우 주요 </a:t>
            </a:r>
            <a:r>
              <a:rPr lang="ko-KR" altLang="en-US" sz="1600" dirty="0" err="1" smtClean="0">
                <a:solidFill>
                  <a:schemeClr val="accent1">
                    <a:lumMod val="75000"/>
                  </a:schemeClr>
                </a:solidFill>
              </a:rPr>
              <a:t>스틸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 컷 삽입</a:t>
            </a:r>
            <a:endParaRPr lang="en-US" altLang="ko-KR" sz="16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영상의 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URL 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표기</a:t>
            </a:r>
            <a:endParaRPr lang="en-US" altLang="ko-KR" sz="16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(PDF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로 변환하여 제출 시 링크 작동 확인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810940" y="5877272"/>
            <a:ext cx="352211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※ 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캡션 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: </a:t>
            </a:r>
            <a:r>
              <a:rPr lang="ko-KR" altLang="en-US" sz="1600" dirty="0" err="1" smtClean="0">
                <a:solidFill>
                  <a:schemeClr val="accent1">
                    <a:lumMod val="75000"/>
                  </a:schemeClr>
                </a:solidFill>
              </a:rPr>
              <a:t>작품명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/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재료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/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크기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/</a:t>
            </a:r>
            <a:r>
              <a:rPr lang="ko-KR" altLang="en-US" sz="1600" dirty="0" err="1" smtClean="0">
                <a:solidFill>
                  <a:schemeClr val="accent1">
                    <a:lumMod val="75000"/>
                  </a:schemeClr>
                </a:solidFill>
              </a:rPr>
              <a:t>제작년도</a:t>
            </a:r>
            <a:endParaRPr lang="en-US" altLang="ko-KR" sz="1600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4294967295"/>
          </p:nvPr>
        </p:nvSpPr>
        <p:spPr>
          <a:xfrm>
            <a:off x="0" y="6453188"/>
            <a:ext cx="2133600" cy="365125"/>
          </a:xfrm>
        </p:spPr>
        <p:txBody>
          <a:bodyPr/>
          <a:lstStyle/>
          <a:p>
            <a:fld id="{E383742A-9A80-4320-88B1-EA1F4FA79220}" type="slidenum">
              <a:rPr lang="ko-KR" altLang="en-US" smtClean="0"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92008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1687931"/>
              </p:ext>
            </p:extLst>
          </p:nvPr>
        </p:nvGraphicFramePr>
        <p:xfrm>
          <a:off x="251520" y="908720"/>
          <a:ext cx="8641654" cy="5472608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8641654"/>
              </a:tblGrid>
              <a:tr h="547260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 smtClean="0"/>
                        <a:t>■주요작품 이미지</a:t>
                      </a:r>
                      <a:endParaRPr lang="en-US" altLang="ko-KR" dirty="0" smtClean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직사각형 1"/>
          <p:cNvSpPr/>
          <p:nvPr/>
        </p:nvSpPr>
        <p:spPr>
          <a:xfrm>
            <a:off x="548523" y="1340768"/>
            <a:ext cx="8073296" cy="446449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2367711" y="2767280"/>
            <a:ext cx="440857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※ 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작품이미지는 총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10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점 이내로 제출</a:t>
            </a:r>
            <a:endParaRPr lang="en-US" altLang="ko-KR" sz="16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(10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점이 초과될 경우는 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10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점 이내에서만 심사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)</a:t>
            </a:r>
          </a:p>
          <a:p>
            <a:pPr algn="ctr"/>
            <a:endParaRPr lang="en-US" altLang="ko-KR" sz="16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동영상일 경우 주요 </a:t>
            </a:r>
            <a:r>
              <a:rPr lang="ko-KR" altLang="en-US" sz="1600" dirty="0" err="1" smtClean="0">
                <a:solidFill>
                  <a:schemeClr val="accent1">
                    <a:lumMod val="75000"/>
                  </a:schemeClr>
                </a:solidFill>
              </a:rPr>
              <a:t>스틸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 컷 삽입</a:t>
            </a:r>
            <a:endParaRPr lang="en-US" altLang="ko-KR" sz="16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영상의 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URL 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표기</a:t>
            </a:r>
            <a:endParaRPr lang="en-US" altLang="ko-KR" sz="16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(PDF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로 변환하여 제출 시 링크 작동 확인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810940" y="5877272"/>
            <a:ext cx="352211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※ 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캡션 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: </a:t>
            </a:r>
            <a:r>
              <a:rPr lang="ko-KR" altLang="en-US" sz="1600" dirty="0" err="1" smtClean="0">
                <a:solidFill>
                  <a:schemeClr val="accent1">
                    <a:lumMod val="75000"/>
                  </a:schemeClr>
                </a:solidFill>
              </a:rPr>
              <a:t>작품명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/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재료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/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크기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/</a:t>
            </a:r>
            <a:r>
              <a:rPr lang="ko-KR" altLang="en-US" sz="1600" dirty="0" err="1" smtClean="0">
                <a:solidFill>
                  <a:schemeClr val="accent1">
                    <a:lumMod val="75000"/>
                  </a:schemeClr>
                </a:solidFill>
              </a:rPr>
              <a:t>제작년도</a:t>
            </a:r>
            <a:endParaRPr lang="en-US" altLang="ko-KR" sz="1600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4294967295"/>
          </p:nvPr>
        </p:nvSpPr>
        <p:spPr>
          <a:xfrm>
            <a:off x="0" y="6453188"/>
            <a:ext cx="2133600" cy="365125"/>
          </a:xfrm>
        </p:spPr>
        <p:txBody>
          <a:bodyPr/>
          <a:lstStyle/>
          <a:p>
            <a:fld id="{E383742A-9A80-4320-88B1-EA1F4FA79220}" type="slidenum">
              <a:rPr lang="ko-KR" altLang="en-US" smtClean="0"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92008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1687931"/>
              </p:ext>
            </p:extLst>
          </p:nvPr>
        </p:nvGraphicFramePr>
        <p:xfrm>
          <a:off x="251520" y="908720"/>
          <a:ext cx="8641654" cy="5472608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8641654"/>
              </a:tblGrid>
              <a:tr h="547260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 smtClean="0"/>
                        <a:t>■주요작품 이미지</a:t>
                      </a:r>
                      <a:endParaRPr lang="en-US" altLang="ko-KR" dirty="0" smtClean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직사각형 1"/>
          <p:cNvSpPr/>
          <p:nvPr/>
        </p:nvSpPr>
        <p:spPr>
          <a:xfrm>
            <a:off x="548523" y="1340768"/>
            <a:ext cx="8073296" cy="446449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2367711" y="2767280"/>
            <a:ext cx="440857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※ 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작품이미지는 총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10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점 이내로 제출</a:t>
            </a:r>
            <a:endParaRPr lang="en-US" altLang="ko-KR" sz="16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(10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점이 초과될 경우는 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10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점 이내에서만 심사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)</a:t>
            </a:r>
          </a:p>
          <a:p>
            <a:pPr algn="ctr"/>
            <a:endParaRPr lang="en-US" altLang="ko-KR" sz="16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동영상일 경우 주요 </a:t>
            </a:r>
            <a:r>
              <a:rPr lang="ko-KR" altLang="en-US" sz="1600" dirty="0" err="1" smtClean="0">
                <a:solidFill>
                  <a:schemeClr val="accent1">
                    <a:lumMod val="75000"/>
                  </a:schemeClr>
                </a:solidFill>
              </a:rPr>
              <a:t>스틸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 컷 삽입</a:t>
            </a:r>
            <a:endParaRPr lang="en-US" altLang="ko-KR" sz="16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영상의 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URL 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표기</a:t>
            </a:r>
            <a:endParaRPr lang="en-US" altLang="ko-KR" sz="16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(PDF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로 변환하여 제출 시 링크 작동 확인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810940" y="5877272"/>
            <a:ext cx="352211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※ 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캡션 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: </a:t>
            </a:r>
            <a:r>
              <a:rPr lang="ko-KR" altLang="en-US" sz="1600" dirty="0" err="1" smtClean="0">
                <a:solidFill>
                  <a:schemeClr val="accent1">
                    <a:lumMod val="75000"/>
                  </a:schemeClr>
                </a:solidFill>
              </a:rPr>
              <a:t>작품명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/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재료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/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크기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/</a:t>
            </a:r>
            <a:r>
              <a:rPr lang="ko-KR" altLang="en-US" sz="1600" dirty="0" err="1" smtClean="0">
                <a:solidFill>
                  <a:schemeClr val="accent1">
                    <a:lumMod val="75000"/>
                  </a:schemeClr>
                </a:solidFill>
              </a:rPr>
              <a:t>제작년도</a:t>
            </a:r>
            <a:endParaRPr lang="en-US" altLang="ko-KR" sz="1600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4294967295"/>
          </p:nvPr>
        </p:nvSpPr>
        <p:spPr>
          <a:xfrm>
            <a:off x="0" y="6453188"/>
            <a:ext cx="2133600" cy="365125"/>
          </a:xfrm>
        </p:spPr>
        <p:txBody>
          <a:bodyPr/>
          <a:lstStyle/>
          <a:p>
            <a:fld id="{E383742A-9A80-4320-88B1-EA1F4FA79220}" type="slidenum">
              <a:rPr lang="ko-KR" altLang="en-US" smtClean="0"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92008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1687931"/>
              </p:ext>
            </p:extLst>
          </p:nvPr>
        </p:nvGraphicFramePr>
        <p:xfrm>
          <a:off x="251520" y="908720"/>
          <a:ext cx="8641654" cy="5472608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8641654"/>
              </a:tblGrid>
              <a:tr h="547260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 smtClean="0"/>
                        <a:t>■주요작품 이미지</a:t>
                      </a:r>
                      <a:endParaRPr lang="en-US" altLang="ko-KR" dirty="0" smtClean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직사각형 1"/>
          <p:cNvSpPr/>
          <p:nvPr/>
        </p:nvSpPr>
        <p:spPr>
          <a:xfrm>
            <a:off x="548523" y="1340768"/>
            <a:ext cx="8073296" cy="446449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2367711" y="2767280"/>
            <a:ext cx="440857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※ 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작품이미지는 총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10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점 이내로 제출</a:t>
            </a:r>
            <a:endParaRPr lang="en-US" altLang="ko-KR" sz="16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(10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점이 초과될 경우는 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10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점 이내에서만 심사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)</a:t>
            </a:r>
          </a:p>
          <a:p>
            <a:pPr algn="ctr"/>
            <a:endParaRPr lang="en-US" altLang="ko-KR" sz="16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동영상일 경우 주요 </a:t>
            </a:r>
            <a:r>
              <a:rPr lang="ko-KR" altLang="en-US" sz="1600" dirty="0" err="1" smtClean="0">
                <a:solidFill>
                  <a:schemeClr val="accent1">
                    <a:lumMod val="75000"/>
                  </a:schemeClr>
                </a:solidFill>
              </a:rPr>
              <a:t>스틸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 컷 삽입</a:t>
            </a:r>
            <a:endParaRPr lang="en-US" altLang="ko-KR" sz="16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영상의 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URL 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표기</a:t>
            </a:r>
            <a:endParaRPr lang="en-US" altLang="ko-KR" sz="16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(PDF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로 변환하여 제출 시 링크 작동 확인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810940" y="5877272"/>
            <a:ext cx="352211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※ 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캡션 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: </a:t>
            </a:r>
            <a:r>
              <a:rPr lang="ko-KR" altLang="en-US" sz="1600" dirty="0" err="1" smtClean="0">
                <a:solidFill>
                  <a:schemeClr val="accent1">
                    <a:lumMod val="75000"/>
                  </a:schemeClr>
                </a:solidFill>
              </a:rPr>
              <a:t>작품명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/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재료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/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크기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/</a:t>
            </a:r>
            <a:r>
              <a:rPr lang="ko-KR" altLang="en-US" sz="1600" dirty="0" err="1" smtClean="0">
                <a:solidFill>
                  <a:schemeClr val="accent1">
                    <a:lumMod val="75000"/>
                  </a:schemeClr>
                </a:solidFill>
              </a:rPr>
              <a:t>제작년도</a:t>
            </a:r>
            <a:endParaRPr lang="en-US" altLang="ko-KR" sz="1600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4294967295"/>
          </p:nvPr>
        </p:nvSpPr>
        <p:spPr>
          <a:xfrm>
            <a:off x="0" y="6453188"/>
            <a:ext cx="2133600" cy="365125"/>
          </a:xfrm>
        </p:spPr>
        <p:txBody>
          <a:bodyPr/>
          <a:lstStyle/>
          <a:p>
            <a:fld id="{E383742A-9A80-4320-88B1-EA1F4FA79220}" type="slidenum">
              <a:rPr lang="ko-KR" altLang="en-US" smtClean="0"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92008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1687931"/>
              </p:ext>
            </p:extLst>
          </p:nvPr>
        </p:nvGraphicFramePr>
        <p:xfrm>
          <a:off x="251520" y="908720"/>
          <a:ext cx="8641654" cy="5472608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8641654"/>
              </a:tblGrid>
              <a:tr h="547260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 smtClean="0"/>
                        <a:t>■주요작품 이미지</a:t>
                      </a:r>
                      <a:endParaRPr lang="en-US" altLang="ko-KR" dirty="0" smtClean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직사각형 1"/>
          <p:cNvSpPr/>
          <p:nvPr/>
        </p:nvSpPr>
        <p:spPr>
          <a:xfrm>
            <a:off x="548523" y="1340768"/>
            <a:ext cx="8073296" cy="446449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2367711" y="2767280"/>
            <a:ext cx="440857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※ 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작품이미지는 총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10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점 이내로 제출</a:t>
            </a:r>
            <a:endParaRPr lang="en-US" altLang="ko-KR" sz="16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(10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점이 초과될 경우는 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10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점 이내에서만 심사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)</a:t>
            </a:r>
          </a:p>
          <a:p>
            <a:pPr algn="ctr"/>
            <a:endParaRPr lang="en-US" altLang="ko-KR" sz="16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동영상일 경우 주요 </a:t>
            </a:r>
            <a:r>
              <a:rPr lang="ko-KR" altLang="en-US" sz="1600" dirty="0" err="1" smtClean="0">
                <a:solidFill>
                  <a:schemeClr val="accent1">
                    <a:lumMod val="75000"/>
                  </a:schemeClr>
                </a:solidFill>
              </a:rPr>
              <a:t>스틸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 컷 삽입</a:t>
            </a:r>
            <a:endParaRPr lang="en-US" altLang="ko-KR" sz="16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영상의 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URL 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표기</a:t>
            </a:r>
            <a:endParaRPr lang="en-US" altLang="ko-KR" sz="16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(PDF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로 변환하여 제출 시 링크 작동 확인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810940" y="5877272"/>
            <a:ext cx="352211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※ 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캡션 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: </a:t>
            </a:r>
            <a:r>
              <a:rPr lang="ko-KR" altLang="en-US" sz="1600" dirty="0" err="1" smtClean="0">
                <a:solidFill>
                  <a:schemeClr val="accent1">
                    <a:lumMod val="75000"/>
                  </a:schemeClr>
                </a:solidFill>
              </a:rPr>
              <a:t>작품명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/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재료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/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크기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/</a:t>
            </a:r>
            <a:r>
              <a:rPr lang="ko-KR" altLang="en-US" sz="1600" dirty="0" err="1" smtClean="0">
                <a:solidFill>
                  <a:schemeClr val="accent1">
                    <a:lumMod val="75000"/>
                  </a:schemeClr>
                </a:solidFill>
              </a:rPr>
              <a:t>제작년도</a:t>
            </a:r>
            <a:endParaRPr lang="en-US" altLang="ko-KR" sz="1600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4294967295"/>
          </p:nvPr>
        </p:nvSpPr>
        <p:spPr>
          <a:xfrm>
            <a:off x="0" y="6453188"/>
            <a:ext cx="2133600" cy="365125"/>
          </a:xfrm>
        </p:spPr>
        <p:txBody>
          <a:bodyPr/>
          <a:lstStyle/>
          <a:p>
            <a:fld id="{E383742A-9A80-4320-88B1-EA1F4FA79220}" type="slidenum">
              <a:rPr lang="ko-KR" altLang="en-US" smtClean="0"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92008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1687931"/>
              </p:ext>
            </p:extLst>
          </p:nvPr>
        </p:nvGraphicFramePr>
        <p:xfrm>
          <a:off x="251520" y="908720"/>
          <a:ext cx="8641654" cy="5472608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8641654"/>
              </a:tblGrid>
              <a:tr h="547260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 smtClean="0"/>
                        <a:t>■주요작품 이미지</a:t>
                      </a:r>
                      <a:endParaRPr lang="en-US" altLang="ko-KR" dirty="0" smtClean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직사각형 1"/>
          <p:cNvSpPr/>
          <p:nvPr/>
        </p:nvSpPr>
        <p:spPr>
          <a:xfrm>
            <a:off x="548523" y="1340768"/>
            <a:ext cx="8073296" cy="446449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2367711" y="2767280"/>
            <a:ext cx="440857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※ 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작품이미지는 총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10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점 이내로 제출</a:t>
            </a:r>
            <a:endParaRPr lang="en-US" altLang="ko-KR" sz="16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(10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점이 초과될 경우는 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10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점 이내에서만 심사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)</a:t>
            </a:r>
          </a:p>
          <a:p>
            <a:pPr algn="ctr"/>
            <a:endParaRPr lang="en-US" altLang="ko-KR" sz="16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동영상일 경우 주요 </a:t>
            </a:r>
            <a:r>
              <a:rPr lang="ko-KR" altLang="en-US" sz="1600" dirty="0" err="1" smtClean="0">
                <a:solidFill>
                  <a:schemeClr val="accent1">
                    <a:lumMod val="75000"/>
                  </a:schemeClr>
                </a:solidFill>
              </a:rPr>
              <a:t>스틸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 컷 삽입</a:t>
            </a:r>
            <a:endParaRPr lang="en-US" altLang="ko-KR" sz="16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영상의 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URL 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표기</a:t>
            </a:r>
            <a:endParaRPr lang="en-US" altLang="ko-KR" sz="16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(PDF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로 변환하여 제출 시 링크 작동 확인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810940" y="5877272"/>
            <a:ext cx="352211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※ 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캡션 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: </a:t>
            </a:r>
            <a:r>
              <a:rPr lang="ko-KR" altLang="en-US" sz="1600" dirty="0" err="1" smtClean="0">
                <a:solidFill>
                  <a:schemeClr val="accent1">
                    <a:lumMod val="75000"/>
                  </a:schemeClr>
                </a:solidFill>
              </a:rPr>
              <a:t>작품명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/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재료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/</a:t>
            </a:r>
            <a:r>
              <a:rPr lang="ko-KR" altLang="en-US" sz="1600" dirty="0" smtClean="0">
                <a:solidFill>
                  <a:schemeClr val="accent1">
                    <a:lumMod val="75000"/>
                  </a:schemeClr>
                </a:solidFill>
              </a:rPr>
              <a:t>크기</a:t>
            </a:r>
            <a:r>
              <a:rPr lang="en-US" altLang="ko-KR" sz="1600" dirty="0" smtClean="0">
                <a:solidFill>
                  <a:schemeClr val="accent1">
                    <a:lumMod val="75000"/>
                  </a:schemeClr>
                </a:solidFill>
              </a:rPr>
              <a:t>/</a:t>
            </a:r>
            <a:r>
              <a:rPr lang="ko-KR" altLang="en-US" sz="1600" dirty="0" err="1" smtClean="0">
                <a:solidFill>
                  <a:schemeClr val="accent1">
                    <a:lumMod val="75000"/>
                  </a:schemeClr>
                </a:solidFill>
              </a:rPr>
              <a:t>제작년도</a:t>
            </a:r>
            <a:endParaRPr lang="en-US" altLang="ko-KR" sz="1600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4294967295"/>
          </p:nvPr>
        </p:nvSpPr>
        <p:spPr>
          <a:xfrm>
            <a:off x="0" y="6453188"/>
            <a:ext cx="2133600" cy="365125"/>
          </a:xfrm>
        </p:spPr>
        <p:txBody>
          <a:bodyPr/>
          <a:lstStyle/>
          <a:p>
            <a:fld id="{E383742A-9A80-4320-88B1-EA1F4FA79220}" type="slidenum">
              <a:rPr lang="ko-KR" altLang="en-US" smtClean="0"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92008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224</TotalTime>
  <Words>897</Words>
  <Application>Microsoft Office PowerPoint</Application>
  <PresentationFormat>화면 슬라이드 쇼(4:3)</PresentationFormat>
  <Paragraphs>163</Paragraphs>
  <Slides>19</Slides>
  <Notes>3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19</vt:i4>
      </vt:variant>
    </vt:vector>
  </HeadingPairs>
  <TitlesOfParts>
    <vt:vector size="20" baseType="lpstr">
      <vt:lpstr>Office 테마</vt:lpstr>
      <vt:lpstr>2017 서울문화재단 잠실창작스튜디오  9기 입주작가 정기공모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2016 서울문화재단 잠실창작스튜디오  8기 입주작가 정기공모</dc:title>
  <dc:creator>강득주</dc:creator>
  <cp:lastModifiedBy>user</cp:lastModifiedBy>
  <cp:revision>30</cp:revision>
  <dcterms:created xsi:type="dcterms:W3CDTF">2016-01-22T06:30:12Z</dcterms:created>
  <dcterms:modified xsi:type="dcterms:W3CDTF">2017-02-06T08:28:01Z</dcterms:modified>
</cp:coreProperties>
</file>